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58" r:id="rId3"/>
    <p:sldId id="257" r:id="rId4"/>
    <p:sldId id="359" r:id="rId5"/>
    <p:sldId id="360" r:id="rId6"/>
    <p:sldId id="258" r:id="rId7"/>
    <p:sldId id="259" r:id="rId8"/>
    <p:sldId id="260" r:id="rId9"/>
    <p:sldId id="261" r:id="rId10"/>
    <p:sldId id="368" r:id="rId11"/>
    <p:sldId id="264" r:id="rId12"/>
    <p:sldId id="369" r:id="rId13"/>
    <p:sldId id="354" r:id="rId14"/>
    <p:sldId id="367" r:id="rId15"/>
    <p:sldId id="267" r:id="rId16"/>
    <p:sldId id="268" r:id="rId17"/>
    <p:sldId id="269" r:id="rId18"/>
    <p:sldId id="361" r:id="rId19"/>
    <p:sldId id="270" r:id="rId20"/>
    <p:sldId id="271" r:id="rId21"/>
    <p:sldId id="375" r:id="rId22"/>
    <p:sldId id="376" r:id="rId23"/>
    <p:sldId id="372" r:id="rId24"/>
    <p:sldId id="373" r:id="rId25"/>
    <p:sldId id="272" r:id="rId26"/>
    <p:sldId id="273" r:id="rId27"/>
    <p:sldId id="274" r:id="rId28"/>
    <p:sldId id="276" r:id="rId29"/>
    <p:sldId id="277" r:id="rId30"/>
    <p:sldId id="278" r:id="rId31"/>
    <p:sldId id="279" r:id="rId32"/>
    <p:sldId id="362" r:id="rId33"/>
    <p:sldId id="280" r:id="rId34"/>
    <p:sldId id="284" r:id="rId35"/>
    <p:sldId id="287" r:id="rId36"/>
    <p:sldId id="291" r:id="rId37"/>
    <p:sldId id="363" r:id="rId38"/>
    <p:sldId id="364" r:id="rId39"/>
    <p:sldId id="355" r:id="rId40"/>
    <p:sldId id="300" r:id="rId41"/>
    <p:sldId id="366" r:id="rId42"/>
    <p:sldId id="301" r:id="rId43"/>
    <p:sldId id="351" r:id="rId44"/>
    <p:sldId id="304" r:id="rId45"/>
    <p:sldId id="307" r:id="rId46"/>
    <p:sldId id="356" r:id="rId47"/>
    <p:sldId id="309" r:id="rId48"/>
    <p:sldId id="310" r:id="rId49"/>
    <p:sldId id="311" r:id="rId50"/>
    <p:sldId id="312" r:id="rId51"/>
    <p:sldId id="314" r:id="rId52"/>
    <p:sldId id="315" r:id="rId53"/>
    <p:sldId id="377" r:id="rId54"/>
    <p:sldId id="317" r:id="rId55"/>
    <p:sldId id="318" r:id="rId56"/>
    <p:sldId id="352" r:id="rId57"/>
    <p:sldId id="319" r:id="rId58"/>
    <p:sldId id="320" r:id="rId59"/>
    <p:sldId id="357" r:id="rId60"/>
    <p:sldId id="322" r:id="rId61"/>
    <p:sldId id="324" r:id="rId62"/>
    <p:sldId id="325" r:id="rId63"/>
    <p:sldId id="353" r:id="rId64"/>
    <p:sldId id="329" r:id="rId65"/>
    <p:sldId id="379" r:id="rId66"/>
    <p:sldId id="330" r:id="rId67"/>
    <p:sldId id="335" r:id="rId68"/>
    <p:sldId id="380" r:id="rId69"/>
    <p:sldId id="336" r:id="rId70"/>
    <p:sldId id="337" r:id="rId71"/>
    <p:sldId id="338" r:id="rId72"/>
    <p:sldId id="339" r:id="rId73"/>
    <p:sldId id="340" r:id="rId74"/>
    <p:sldId id="346" r:id="rId75"/>
    <p:sldId id="378" r:id="rId76"/>
    <p:sldId id="381"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F720A-016A-440F-A0EC-739C69C8213C}" type="datetimeFigureOut">
              <a:rPr lang="zh-CN" altLang="en-US" smtClean="0"/>
              <a:t>2023/11/15 Wednesday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65A5B-5882-416E-9C49-A9262BA78273}" type="slidenum">
              <a:rPr lang="zh-CN" altLang="en-US" smtClean="0"/>
              <a:t>‹#›</a:t>
            </a:fld>
            <a:endParaRPr lang="zh-CN" altLang="en-US"/>
          </a:p>
        </p:txBody>
      </p:sp>
    </p:spTree>
    <p:extLst>
      <p:ext uri="{BB962C8B-B14F-4D97-AF65-F5344CB8AC3E}">
        <p14:creationId xmlns:p14="http://schemas.microsoft.com/office/powerpoint/2010/main" val="2267310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本章主要内容：</a:t>
            </a:r>
            <a:r>
              <a:rPr lang="en-US" altLang="zh-CN" dirty="0" smtClean="0"/>
              <a:t>RB</a:t>
            </a:r>
            <a:r>
              <a:rPr lang="zh-CN" altLang="en-US" dirty="0" smtClean="0"/>
              <a:t>和细胞周期调控机制；</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1</a:t>
            </a:fld>
            <a:endParaRPr lang="zh-CN" altLang="en-US"/>
          </a:p>
        </p:txBody>
      </p:sp>
    </p:spTree>
    <p:extLst>
      <p:ext uri="{BB962C8B-B14F-4D97-AF65-F5344CB8AC3E}">
        <p14:creationId xmlns:p14="http://schemas.microsoft.com/office/powerpoint/2010/main" val="156313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94BC39-FEB0-4D35-8CB7-4BC128F70FB2}" type="slidenum">
              <a:rPr lang="en-US" altLang="zh-CN"/>
              <a:pPr/>
              <a:t>11</a:t>
            </a:fld>
            <a:endParaRPr lang="en-US" altLang="zh-CN"/>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8913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细胞周期运行如同一台自动化的机器，很多运行过程机器自己控制，但是也有如下三个过程受到外界或内部信号调控，称为“</a:t>
            </a:r>
            <a:r>
              <a:rPr lang="en-US" altLang="zh-CN" sz="1200" b="1" dirty="0" smtClean="0"/>
              <a:t>Cell cycle checkpoints</a:t>
            </a:r>
            <a:r>
              <a:rPr lang="zh-CN" altLang="en-US" dirty="0" smtClean="0"/>
              <a:t>”，显然受调控的过程与肿瘤关系密切。</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13</a:t>
            </a:fld>
            <a:endParaRPr lang="zh-CN" altLang="en-US"/>
          </a:p>
        </p:txBody>
      </p:sp>
    </p:spTree>
    <p:extLst>
      <p:ext uri="{BB962C8B-B14F-4D97-AF65-F5344CB8AC3E}">
        <p14:creationId xmlns:p14="http://schemas.microsoft.com/office/powerpoint/2010/main" val="244717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今天的核心内容就是</a:t>
            </a:r>
            <a:r>
              <a:rPr lang="en-US" altLang="zh-CN" dirty="0" err="1" smtClean="0"/>
              <a:t>Rb</a:t>
            </a:r>
            <a:r>
              <a:rPr lang="en-US" altLang="zh-CN" dirty="0" smtClean="0"/>
              <a:t>-R point </a:t>
            </a:r>
            <a:r>
              <a:rPr lang="zh-CN" altLang="en-US" dirty="0" smtClean="0"/>
              <a:t>机制；下一节课是</a:t>
            </a:r>
            <a:r>
              <a:rPr lang="en-US" altLang="zh-CN" dirty="0" smtClean="0"/>
              <a:t>P53</a:t>
            </a:r>
            <a:r>
              <a:rPr lang="zh-CN" altLang="en-US" dirty="0" smtClean="0"/>
              <a:t>与</a:t>
            </a:r>
            <a:r>
              <a:rPr lang="en-US" altLang="zh-CN" dirty="0" smtClean="0"/>
              <a:t>DNA</a:t>
            </a:r>
            <a:r>
              <a:rPr lang="zh-CN" altLang="en-US" dirty="0" smtClean="0"/>
              <a:t> </a:t>
            </a:r>
            <a:r>
              <a:rPr lang="en-US" altLang="zh-CN" dirty="0" smtClean="0"/>
              <a:t>damage checkpoint</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14</a:t>
            </a:fld>
            <a:endParaRPr lang="zh-CN" altLang="en-US"/>
          </a:p>
        </p:txBody>
      </p:sp>
    </p:spTree>
    <p:extLst>
      <p:ext uri="{BB962C8B-B14F-4D97-AF65-F5344CB8AC3E}">
        <p14:creationId xmlns:p14="http://schemas.microsoft.com/office/powerpoint/2010/main" val="98999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044F47-ED57-4708-93FE-6E523C796974}" type="slidenum">
              <a:rPr lang="en-US" altLang="zh-CN"/>
              <a:pPr/>
              <a:t>15</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zh-CN" altLang="en-US" dirty="0" smtClean="0"/>
              <a:t>核型紊乱是癌症细胞的特征，这背后的根源就是</a:t>
            </a:r>
            <a:r>
              <a:rPr lang="en-US" altLang="zh-CN" dirty="0" smtClean="0"/>
              <a:t>cell cycle checkpoint </a:t>
            </a:r>
            <a:r>
              <a:rPr lang="zh-CN" altLang="en-US" dirty="0" smtClean="0"/>
              <a:t>功能的缺失。</a:t>
            </a:r>
            <a:endParaRPr lang="zh-CN" altLang="zh-CN" dirty="0"/>
          </a:p>
        </p:txBody>
      </p:sp>
    </p:spTree>
    <p:extLst>
      <p:ext uri="{BB962C8B-B14F-4D97-AF65-F5344CB8AC3E}">
        <p14:creationId xmlns:p14="http://schemas.microsoft.com/office/powerpoint/2010/main" val="2846277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5C1AE0-431A-4E62-9E09-ACCD5FA1D3D4}" type="slidenum">
              <a:rPr lang="en-US" altLang="zh-CN"/>
              <a:pPr/>
              <a:t>16</a:t>
            </a:fld>
            <a:endParaRPr lang="en-US" altLang="zh-CN"/>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r>
              <a:rPr lang="en-US" altLang="zh-CN" dirty="0" smtClean="0">
                <a:latin typeface="FrutigerLTStd-Light"/>
              </a:rPr>
              <a:t>Bub1</a:t>
            </a:r>
            <a:r>
              <a:rPr lang="zh-CN" altLang="en-US" dirty="0" smtClean="0">
                <a:latin typeface="FrutigerLTStd-Light"/>
              </a:rPr>
              <a:t>是</a:t>
            </a:r>
            <a:r>
              <a:rPr lang="en-US" altLang="zh-CN" dirty="0" smtClean="0">
                <a:latin typeface="FrutigerLTStd-Light"/>
              </a:rPr>
              <a:t>spindle checkpoint </a:t>
            </a:r>
            <a:r>
              <a:rPr lang="zh-CN" altLang="en-US" dirty="0" smtClean="0">
                <a:latin typeface="FrutigerLTStd-Light"/>
              </a:rPr>
              <a:t>的重要成分，该基因在肿瘤中的功能异常导致细胞核型异常</a:t>
            </a:r>
            <a:endParaRPr lang="zh-CN" altLang="zh-CN" dirty="0"/>
          </a:p>
        </p:txBody>
      </p:sp>
    </p:spTree>
    <p:extLst>
      <p:ext uri="{BB962C8B-B14F-4D97-AF65-F5344CB8AC3E}">
        <p14:creationId xmlns:p14="http://schemas.microsoft.com/office/powerpoint/2010/main" val="3459423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65454-2CFD-4621-8B58-B33DCC7DD264}" type="slidenum">
              <a:rPr lang="en-US" altLang="zh-CN"/>
              <a:pPr/>
              <a:t>17</a:t>
            </a:fld>
            <a:endParaRPr lang="en-US" altLang="zh-CN"/>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altLang="zh-CN" dirty="0" smtClean="0">
                <a:latin typeface="FrutigerLTStd-Light"/>
              </a:rPr>
              <a:t>ATR</a:t>
            </a:r>
            <a:r>
              <a:rPr lang="zh-CN" altLang="en-US" dirty="0" smtClean="0">
                <a:latin typeface="FrutigerLTStd-Light"/>
              </a:rPr>
              <a:t>是</a:t>
            </a:r>
            <a:r>
              <a:rPr lang="en-US" altLang="zh-CN" dirty="0" smtClean="0">
                <a:latin typeface="FrutigerLTStd-Light"/>
              </a:rPr>
              <a:t>DNA</a:t>
            </a:r>
            <a:r>
              <a:rPr lang="zh-CN" altLang="en-US" baseline="0" dirty="0" smtClean="0">
                <a:latin typeface="FrutigerLTStd-Light"/>
              </a:rPr>
              <a:t> </a:t>
            </a:r>
            <a:r>
              <a:rPr lang="en-US" altLang="zh-CN" baseline="0" dirty="0" smtClean="0">
                <a:latin typeface="FrutigerLTStd-Light"/>
              </a:rPr>
              <a:t>damage checkpoint</a:t>
            </a:r>
            <a:r>
              <a:rPr lang="zh-CN" altLang="en-US" baseline="0" dirty="0" smtClean="0">
                <a:latin typeface="FrutigerLTStd-Light"/>
              </a:rPr>
              <a:t>的成员，该基因功能异常也会导致核型异常（如图显示：染色体断裂）</a:t>
            </a:r>
            <a:endParaRPr lang="zh-CN" altLang="zh-CN" dirty="0"/>
          </a:p>
        </p:txBody>
      </p:sp>
    </p:spTree>
    <p:extLst>
      <p:ext uri="{BB962C8B-B14F-4D97-AF65-F5344CB8AC3E}">
        <p14:creationId xmlns:p14="http://schemas.microsoft.com/office/powerpoint/2010/main" val="3212924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是静息， 还是增殖？ 细胞的一个重要选择。也是细胞周期第一个检验点的内容</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18</a:t>
            </a:fld>
            <a:endParaRPr lang="zh-CN" altLang="en-US"/>
          </a:p>
        </p:txBody>
      </p:sp>
    </p:spTree>
    <p:extLst>
      <p:ext uri="{BB962C8B-B14F-4D97-AF65-F5344CB8AC3E}">
        <p14:creationId xmlns:p14="http://schemas.microsoft.com/office/powerpoint/2010/main" val="947769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9893D-F09A-46EF-926D-13CFAB68B41B}" type="slidenum">
              <a:rPr lang="en-US" altLang="zh-CN"/>
              <a:pPr/>
              <a:t>19</a:t>
            </a:fld>
            <a:endParaRPr lang="en-US" altLang="zh-CN"/>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r>
              <a:rPr lang="zh-CN" altLang="en-US" dirty="0" smtClean="0"/>
              <a:t>并不是所有的细胞周期过程都受外界信号调控！！！ 只有第一个细胞周期检验点受外界信号调控，余下</a:t>
            </a:r>
            <a:r>
              <a:rPr lang="en-US" altLang="zh-CN" dirty="0" smtClean="0"/>
              <a:t>2</a:t>
            </a:r>
            <a:r>
              <a:rPr lang="zh-CN" altLang="en-US" dirty="0" smtClean="0"/>
              <a:t>个细胞周期检验点受细胞内部信号的调控。</a:t>
            </a:r>
            <a:endParaRPr lang="zh-CN" altLang="zh-CN" dirty="0"/>
          </a:p>
        </p:txBody>
      </p:sp>
    </p:spTree>
    <p:extLst>
      <p:ext uri="{BB962C8B-B14F-4D97-AF65-F5344CB8AC3E}">
        <p14:creationId xmlns:p14="http://schemas.microsoft.com/office/powerpoint/2010/main" val="2475628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DFCB52-6E3F-4CBD-A2E9-F64CC3352B6C}" type="slidenum">
              <a:rPr lang="en-US" altLang="zh-CN"/>
              <a:pPr/>
              <a:t>20</a:t>
            </a:fld>
            <a:endParaRPr lang="en-US" altLang="zh-CN"/>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zh-CN" altLang="en-US" dirty="0" smtClean="0"/>
              <a:t>本次课第二部分内容：细胞周期调控机制</a:t>
            </a:r>
            <a:endParaRPr lang="zh-CN" altLang="zh-CN" dirty="0"/>
          </a:p>
        </p:txBody>
      </p:sp>
    </p:spTree>
    <p:extLst>
      <p:ext uri="{BB962C8B-B14F-4D97-AF65-F5344CB8AC3E}">
        <p14:creationId xmlns:p14="http://schemas.microsoft.com/office/powerpoint/2010/main" val="2119286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有兴趣可以深入了解细胞周期调控研究的历史</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21</a:t>
            </a:fld>
            <a:endParaRPr lang="zh-CN" altLang="en-US"/>
          </a:p>
        </p:txBody>
      </p:sp>
    </p:spTree>
    <p:extLst>
      <p:ext uri="{BB962C8B-B14F-4D97-AF65-F5344CB8AC3E}">
        <p14:creationId xmlns:p14="http://schemas.microsoft.com/office/powerpoint/2010/main" val="387858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本章内容比较杂</a:t>
            </a:r>
            <a:r>
              <a:rPr lang="en-US" altLang="zh-CN" dirty="0" smtClean="0"/>
              <a:t>,</a:t>
            </a:r>
            <a:r>
              <a:rPr lang="zh-CN" altLang="en-US" dirty="0" smtClean="0"/>
              <a:t>大概分为三个部分</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2</a:t>
            </a:fld>
            <a:endParaRPr lang="zh-CN" altLang="en-US"/>
          </a:p>
        </p:txBody>
      </p:sp>
    </p:spTree>
    <p:extLst>
      <p:ext uri="{BB962C8B-B14F-4D97-AF65-F5344CB8AC3E}">
        <p14:creationId xmlns:p14="http://schemas.microsoft.com/office/powerpoint/2010/main" val="422765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简单，</a:t>
            </a:r>
            <a:r>
              <a:rPr lang="en-US" altLang="zh-CN" dirty="0" smtClean="0"/>
              <a:t>beautiful</a:t>
            </a:r>
            <a:r>
              <a:rPr lang="zh-CN" altLang="en-US" dirty="0" smtClean="0"/>
              <a:t> 机制</a:t>
            </a:r>
            <a:endParaRPr lang="zh-CN" altLang="en-US" dirty="0"/>
          </a:p>
        </p:txBody>
      </p:sp>
      <p:sp>
        <p:nvSpPr>
          <p:cNvPr id="4" name="Slide Number Placeholder 3"/>
          <p:cNvSpPr>
            <a:spLocks noGrp="1"/>
          </p:cNvSpPr>
          <p:nvPr>
            <p:ph type="sldNum" sz="quarter" idx="10"/>
          </p:nvPr>
        </p:nvSpPr>
        <p:spPr/>
        <p:txBody>
          <a:bodyPr/>
          <a:lstStyle/>
          <a:p>
            <a:fld id="{CA4C5240-1C3A-45DF-8BED-9C355A07CDB4}" type="slidenum">
              <a:rPr lang="zh-CN" altLang="en-US" smtClean="0"/>
              <a:t>22</a:t>
            </a:fld>
            <a:endParaRPr lang="zh-CN" altLang="en-US"/>
          </a:p>
        </p:txBody>
      </p:sp>
    </p:spTree>
    <p:extLst>
      <p:ext uri="{BB962C8B-B14F-4D97-AF65-F5344CB8AC3E}">
        <p14:creationId xmlns:p14="http://schemas.microsoft.com/office/powerpoint/2010/main" val="684414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过了</a:t>
            </a:r>
            <a:r>
              <a:rPr lang="en-US" altLang="zh-CN" dirty="0" smtClean="0"/>
              <a:t>start</a:t>
            </a:r>
            <a:r>
              <a:rPr lang="zh-CN" altLang="en-US" dirty="0" smtClean="0"/>
              <a:t>就没有回头</a:t>
            </a:r>
            <a:endParaRPr lang="zh-CN" altLang="en-US" dirty="0"/>
          </a:p>
        </p:txBody>
      </p:sp>
      <p:sp>
        <p:nvSpPr>
          <p:cNvPr id="4" name="Slide Number Placeholder 3"/>
          <p:cNvSpPr>
            <a:spLocks noGrp="1"/>
          </p:cNvSpPr>
          <p:nvPr>
            <p:ph type="sldNum" sz="quarter" idx="10"/>
          </p:nvPr>
        </p:nvSpPr>
        <p:spPr/>
        <p:txBody>
          <a:bodyPr/>
          <a:lstStyle/>
          <a:p>
            <a:fld id="{CA4C5240-1C3A-45DF-8BED-9C355A07CDB4}" type="slidenum">
              <a:rPr lang="zh-CN" altLang="en-US" smtClean="0"/>
              <a:t>23</a:t>
            </a:fld>
            <a:endParaRPr lang="zh-CN" altLang="en-US"/>
          </a:p>
        </p:txBody>
      </p:sp>
    </p:spTree>
    <p:extLst>
      <p:ext uri="{BB962C8B-B14F-4D97-AF65-F5344CB8AC3E}">
        <p14:creationId xmlns:p14="http://schemas.microsoft.com/office/powerpoint/2010/main" val="1944192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重点关注 </a:t>
            </a:r>
            <a:r>
              <a:rPr lang="en-US" altLang="zh-CN" dirty="0" err="1" smtClean="0"/>
              <a:t>Cyclin</a:t>
            </a:r>
            <a:r>
              <a:rPr lang="en-US" altLang="zh-CN" dirty="0" smtClean="0"/>
              <a:t> D, </a:t>
            </a:r>
            <a:r>
              <a:rPr lang="en-US" altLang="zh-CN" dirty="0" err="1" smtClean="0"/>
              <a:t>Cyclin</a:t>
            </a:r>
            <a:r>
              <a:rPr lang="en-US" altLang="zh-CN" dirty="0" smtClean="0"/>
              <a:t> E</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24</a:t>
            </a:fld>
            <a:endParaRPr lang="zh-CN" altLang="en-US"/>
          </a:p>
        </p:txBody>
      </p:sp>
    </p:spTree>
    <p:extLst>
      <p:ext uri="{BB962C8B-B14F-4D97-AF65-F5344CB8AC3E}">
        <p14:creationId xmlns:p14="http://schemas.microsoft.com/office/powerpoint/2010/main" val="3785175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0C7381-5781-4886-9DD9-87C18088034A}" type="slidenum">
              <a:rPr lang="en-US" altLang="zh-CN"/>
              <a:pPr/>
              <a:t>25</a:t>
            </a:fld>
            <a:endParaRPr lang="en-US" altLang="zh-CN"/>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05016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3C7EE8-09F1-421A-AD3C-30892E69ABAC}" type="slidenum">
              <a:rPr lang="en-US" altLang="zh-CN"/>
              <a:pPr/>
              <a:t>26</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zh-CN" altLang="en-US" dirty="0" smtClean="0"/>
              <a:t>前面提到过</a:t>
            </a:r>
            <a:r>
              <a:rPr lang="en-US" altLang="zh-CN" dirty="0" smtClean="0"/>
              <a:t>Tim</a:t>
            </a:r>
            <a:r>
              <a:rPr lang="en-US" altLang="zh-CN" baseline="0" dirty="0" smtClean="0"/>
              <a:t> Hunt</a:t>
            </a:r>
            <a:r>
              <a:rPr lang="zh-CN" altLang="en-US" baseline="0" dirty="0" smtClean="0"/>
              <a:t>在</a:t>
            </a:r>
            <a:r>
              <a:rPr lang="en-US" altLang="zh-CN" dirty="0" smtClean="0">
                <a:latin typeface="FrutigerLTStd-Light"/>
              </a:rPr>
              <a:t>sea urchin </a:t>
            </a:r>
            <a:r>
              <a:rPr lang="zh-CN" altLang="en-US" dirty="0" smtClean="0">
                <a:latin typeface="FrutigerLTStd-Light"/>
              </a:rPr>
              <a:t>中发现</a:t>
            </a:r>
            <a:r>
              <a:rPr lang="en-US" altLang="zh-CN" dirty="0" err="1" smtClean="0">
                <a:latin typeface="FrutigerLTStd-Light"/>
              </a:rPr>
              <a:t>cyclin</a:t>
            </a:r>
            <a:endParaRPr lang="zh-CN" altLang="zh-CN" dirty="0"/>
          </a:p>
        </p:txBody>
      </p:sp>
    </p:spTree>
    <p:extLst>
      <p:ext uri="{BB962C8B-B14F-4D97-AF65-F5344CB8AC3E}">
        <p14:creationId xmlns:p14="http://schemas.microsoft.com/office/powerpoint/2010/main" val="371495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B66E9C-536C-4819-A03A-3E56915B8C17}" type="slidenum">
              <a:rPr lang="en-US" altLang="zh-CN"/>
              <a:pPr/>
              <a:t>27</a:t>
            </a:fld>
            <a:endParaRPr lang="en-US" altLang="zh-CN"/>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r>
              <a:rPr lang="en-US" altLang="zh-CN" dirty="0" smtClean="0"/>
              <a:t>Cyclin</a:t>
            </a:r>
            <a:r>
              <a:rPr lang="en-US" altLang="zh-CN" baseline="0" dirty="0" smtClean="0"/>
              <a:t> D,  critical cyclin regulated by outside signal !!</a:t>
            </a:r>
            <a:endParaRPr lang="zh-CN" altLang="zh-CN" dirty="0"/>
          </a:p>
        </p:txBody>
      </p:sp>
    </p:spTree>
    <p:extLst>
      <p:ext uri="{BB962C8B-B14F-4D97-AF65-F5344CB8AC3E}">
        <p14:creationId xmlns:p14="http://schemas.microsoft.com/office/powerpoint/2010/main" val="2494693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D4FC66-E798-4D02-B5DF-19CD2529AC58}" type="slidenum">
              <a:rPr lang="en-US" altLang="zh-CN"/>
              <a:pPr/>
              <a:t>28</a:t>
            </a:fld>
            <a:endParaRPr lang="en-US" altLang="zh-CN"/>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0362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439633-9B68-4215-9138-633458061824}" type="slidenum">
              <a:rPr lang="en-US" altLang="zh-CN"/>
              <a:pPr/>
              <a:t>29</a:t>
            </a:fld>
            <a:endParaRPr lang="en-US" altLang="zh-CN"/>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1626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6E02E1-1902-4EC3-BADB-B114F93636E0}" type="slidenum">
              <a:rPr lang="en-US" altLang="zh-CN"/>
              <a:pPr/>
              <a:t>30</a:t>
            </a:fld>
            <a:endParaRPr lang="en-US" altLang="zh-CN"/>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37843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F276B0-A66E-45F4-9C32-80B01859B3A5}" type="slidenum">
              <a:rPr lang="en-US" altLang="zh-CN"/>
              <a:pPr/>
              <a:t>31</a:t>
            </a:fld>
            <a:endParaRPr lang="en-US" altLang="zh-CN"/>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zh-CN" altLang="en-US" dirty="0" smtClean="0"/>
              <a:t>如同多米诺骨牌。。。</a:t>
            </a:r>
            <a:endParaRPr lang="zh-CN" altLang="zh-CN" dirty="0"/>
          </a:p>
        </p:txBody>
      </p:sp>
    </p:spTree>
    <p:extLst>
      <p:ext uri="{BB962C8B-B14F-4D97-AF65-F5344CB8AC3E}">
        <p14:creationId xmlns:p14="http://schemas.microsoft.com/office/powerpoint/2010/main" val="264679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002F15-DCCE-4B16-950A-E4ED1ACAE030}" type="slidenum">
              <a:rPr lang="en-US" altLang="zh-CN"/>
              <a:pPr/>
              <a:t>3</a:t>
            </a:fld>
            <a:endParaRPr lang="en-US" altLang="zh-CN"/>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r>
              <a:rPr lang="zh-CN" altLang="en-US" dirty="0" smtClean="0"/>
              <a:t>细胞周期控制系统是细胞的核心控制系统，外界环境因素如何影响细胞周期也是今天课程的核心内容</a:t>
            </a:r>
            <a:endParaRPr lang="zh-CN" altLang="zh-CN" dirty="0"/>
          </a:p>
        </p:txBody>
      </p:sp>
    </p:spTree>
    <p:extLst>
      <p:ext uri="{BB962C8B-B14F-4D97-AF65-F5344CB8AC3E}">
        <p14:creationId xmlns:p14="http://schemas.microsoft.com/office/powerpoint/2010/main" val="7588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本次课中，细胞周期调控的第二个机制： </a:t>
            </a:r>
            <a:r>
              <a:rPr lang="en-US" altLang="zh-CN" sz="1200" dirty="0" smtClean="0">
                <a:solidFill>
                  <a:srgbClr val="1271FF"/>
                </a:solidFill>
                <a:latin typeface="ACaslonPro-Regular"/>
              </a:rPr>
              <a:t>CDK inhibitor</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32</a:t>
            </a:fld>
            <a:endParaRPr lang="zh-CN" altLang="en-US"/>
          </a:p>
        </p:txBody>
      </p:sp>
    </p:spTree>
    <p:extLst>
      <p:ext uri="{BB962C8B-B14F-4D97-AF65-F5344CB8AC3E}">
        <p14:creationId xmlns:p14="http://schemas.microsoft.com/office/powerpoint/2010/main" val="2618794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50FDB4-59B0-4551-8C2D-6280432E05A1}" type="slidenum">
              <a:rPr lang="en-US" altLang="zh-CN"/>
              <a:pPr/>
              <a:t>33</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altLang="zh-CN" sz="1200" b="0" dirty="0" smtClean="0">
                <a:solidFill>
                  <a:srgbClr val="000000"/>
                </a:solidFill>
                <a:latin typeface="FrutigerLTStd-Bold"/>
              </a:rPr>
              <a:t>CDK inhibitor</a:t>
            </a:r>
            <a:r>
              <a:rPr lang="zh-CN" altLang="en-US" sz="1200" b="0" dirty="0" smtClean="0">
                <a:solidFill>
                  <a:srgbClr val="000000"/>
                </a:solidFill>
                <a:latin typeface="FrutigerLTStd-Bold"/>
              </a:rPr>
              <a:t>编码基因是非常重要的抑癌基因，如</a:t>
            </a:r>
            <a:r>
              <a:rPr lang="en-US" altLang="zh-CN" sz="1200" b="0" dirty="0" smtClean="0">
                <a:solidFill>
                  <a:srgbClr val="000000"/>
                </a:solidFill>
                <a:latin typeface="FrutigerLTStd-Bold"/>
              </a:rPr>
              <a:t>P16,</a:t>
            </a:r>
            <a:r>
              <a:rPr lang="en-US" altLang="zh-CN" sz="1200" b="0" baseline="0" dirty="0" smtClean="0">
                <a:solidFill>
                  <a:srgbClr val="000000"/>
                </a:solidFill>
                <a:latin typeface="FrutigerLTStd-Bold"/>
              </a:rPr>
              <a:t> P21, P27…</a:t>
            </a:r>
            <a:endParaRPr lang="zh-CN" altLang="zh-CN" b="0" dirty="0">
              <a:latin typeface="rial Unicode MS"/>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426100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D8E69D-93BD-4440-B4BC-2021DC335C61}" type="slidenum">
              <a:rPr lang="en-US" altLang="zh-CN"/>
              <a:pPr/>
              <a:t>34</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61421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1CA92A-4B9F-4ACF-8729-91A4E884D9D2}" type="slidenum">
              <a:rPr lang="en-US" altLang="zh-CN"/>
              <a:pPr/>
              <a:t>35</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altLang="zh-CN" dirty="0" smtClean="0"/>
              <a:t>Protein regulation in signaling: level; location; modification. </a:t>
            </a:r>
            <a:r>
              <a:rPr lang="zh-CN" altLang="en-US" dirty="0" smtClean="0"/>
              <a:t>具体通路细节仅供参考</a:t>
            </a:r>
            <a:endParaRPr lang="zh-CN" altLang="zh-CN" dirty="0"/>
          </a:p>
        </p:txBody>
      </p:sp>
    </p:spTree>
    <p:extLst>
      <p:ext uri="{BB962C8B-B14F-4D97-AF65-F5344CB8AC3E}">
        <p14:creationId xmlns:p14="http://schemas.microsoft.com/office/powerpoint/2010/main" val="3197194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406874-3842-4EC4-83BC-AA6F547678BE}" type="slidenum">
              <a:rPr lang="en-US" altLang="zh-CN"/>
              <a:pPr/>
              <a:t>36</a:t>
            </a:fld>
            <a:endParaRPr lang="en-US" altLang="zh-CN"/>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20664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BrDU</a:t>
            </a:r>
            <a:r>
              <a:rPr lang="en-US" altLang="zh-CN" dirty="0" smtClean="0"/>
              <a:t> </a:t>
            </a:r>
            <a:r>
              <a:rPr lang="zh-CN" altLang="en-US" dirty="0" smtClean="0"/>
              <a:t>和 </a:t>
            </a:r>
            <a:r>
              <a:rPr lang="en-US" altLang="zh-CN" dirty="0" smtClean="0"/>
              <a:t>p27</a:t>
            </a:r>
            <a:r>
              <a:rPr lang="zh-CN" altLang="en-US" dirty="0" smtClean="0"/>
              <a:t>不共存</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37</a:t>
            </a:fld>
            <a:endParaRPr lang="zh-CN" altLang="en-US"/>
          </a:p>
        </p:txBody>
      </p:sp>
    </p:spTree>
    <p:extLst>
      <p:ext uri="{BB962C8B-B14F-4D97-AF65-F5344CB8AC3E}">
        <p14:creationId xmlns:p14="http://schemas.microsoft.com/office/powerpoint/2010/main" val="3716872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体内情况，供参考</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38</a:t>
            </a:fld>
            <a:endParaRPr lang="zh-CN" altLang="en-US"/>
          </a:p>
        </p:txBody>
      </p:sp>
    </p:spTree>
    <p:extLst>
      <p:ext uri="{BB962C8B-B14F-4D97-AF65-F5344CB8AC3E}">
        <p14:creationId xmlns:p14="http://schemas.microsoft.com/office/powerpoint/2010/main" val="3099049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883673-2998-4286-86F6-E5342A2D71C9}" type="slidenum">
              <a:rPr lang="en-US" altLang="zh-CN"/>
              <a:pPr/>
              <a:t>40</a:t>
            </a:fld>
            <a:endParaRPr lang="en-US" altLang="zh-CN"/>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39014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E23AA2-8E69-48EC-9102-296153164C6D}" type="slidenum">
              <a:rPr lang="en-US" altLang="zh-CN"/>
              <a:pPr/>
              <a:t>42</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32226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B7B373-35EC-4454-8910-182CE16CCD41}" type="slidenum">
              <a:rPr lang="en-US" altLang="zh-CN"/>
              <a:pPr/>
              <a:t>44</a:t>
            </a:fld>
            <a:endParaRPr lang="en-US" altLang="zh-CN"/>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75161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细胞生长   和   细胞增殖  的区别 联系</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4</a:t>
            </a:fld>
            <a:endParaRPr lang="zh-CN" altLang="en-US"/>
          </a:p>
        </p:txBody>
      </p:sp>
    </p:spTree>
    <p:extLst>
      <p:ext uri="{BB962C8B-B14F-4D97-AF65-F5344CB8AC3E}">
        <p14:creationId xmlns:p14="http://schemas.microsoft.com/office/powerpoint/2010/main" val="3499427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3A2020-28E8-4ADB-AC9A-053AF44D7B76}" type="slidenum">
              <a:rPr lang="en-US" altLang="zh-CN"/>
              <a:pPr/>
              <a:t>45</a:t>
            </a:fld>
            <a:endParaRPr lang="en-US" altLang="zh-CN"/>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27033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How </a:t>
            </a:r>
            <a:r>
              <a:rPr lang="en-US" altLang="zh-CN" dirty="0" err="1" smtClean="0"/>
              <a:t>Rb</a:t>
            </a:r>
            <a:r>
              <a:rPr lang="en-US" altLang="zh-CN" dirty="0" smtClean="0"/>
              <a:t> function in R point regulation?</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46</a:t>
            </a:fld>
            <a:endParaRPr lang="zh-CN" altLang="en-US"/>
          </a:p>
        </p:txBody>
      </p:sp>
    </p:spTree>
    <p:extLst>
      <p:ext uri="{BB962C8B-B14F-4D97-AF65-F5344CB8AC3E}">
        <p14:creationId xmlns:p14="http://schemas.microsoft.com/office/powerpoint/2010/main" val="4172262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0C5AA-589C-468F-9428-D9EB72D3958F}" type="slidenum">
              <a:rPr lang="en-US" altLang="zh-CN"/>
              <a:pPr/>
              <a:t>47</a:t>
            </a:fld>
            <a:endParaRPr lang="en-US" altLang="zh-CN"/>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59040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A4ECF-1CAF-428E-9E62-AB33430A4EB1}" type="slidenum">
              <a:rPr lang="en-US" altLang="zh-CN"/>
              <a:pPr/>
              <a:t>48</a:t>
            </a:fld>
            <a:endParaRPr lang="en-US" altLang="zh-CN"/>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4421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23D0A0-C630-4C3E-9CD7-55BFD08ECF3E}" type="slidenum">
              <a:rPr lang="en-US" altLang="zh-CN"/>
              <a:pPr/>
              <a:t>49</a:t>
            </a:fld>
            <a:endParaRPr lang="en-US" altLang="zh-CN"/>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67003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7FC44-E09B-4023-B38F-FC3C48EBAD86}" type="slidenum">
              <a:rPr lang="en-US" altLang="zh-CN"/>
              <a:pPr/>
              <a:t>50</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zh-CN" altLang="en-US" dirty="0" smtClean="0"/>
              <a:t>生命调控的复杂性！并非所有的</a:t>
            </a:r>
            <a:r>
              <a:rPr lang="en-US" altLang="zh-CN" dirty="0" smtClean="0"/>
              <a:t>E2F</a:t>
            </a:r>
            <a:r>
              <a:rPr lang="zh-CN" altLang="en-US" dirty="0" smtClean="0"/>
              <a:t>都参与细胞周期</a:t>
            </a:r>
            <a:endParaRPr lang="zh-CN" altLang="zh-CN" dirty="0"/>
          </a:p>
        </p:txBody>
      </p:sp>
    </p:spTree>
    <p:extLst>
      <p:ext uri="{BB962C8B-B14F-4D97-AF65-F5344CB8AC3E}">
        <p14:creationId xmlns:p14="http://schemas.microsoft.com/office/powerpoint/2010/main" val="587219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89A759-1039-4836-9D07-23D88C19BB3F}" type="slidenum">
              <a:rPr lang="en-US" altLang="zh-CN"/>
              <a:pPr/>
              <a:t>51</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r>
              <a:rPr lang="en-US" altLang="zh-CN" dirty="0" err="1" smtClean="0"/>
              <a:t>Rb</a:t>
            </a:r>
            <a:r>
              <a:rPr lang="en-US" altLang="zh-CN" dirty="0" smtClean="0"/>
              <a:t>, P107, P130 belong to </a:t>
            </a:r>
            <a:r>
              <a:rPr lang="en-US" altLang="zh-CN" dirty="0" err="1" smtClean="0"/>
              <a:t>Rb</a:t>
            </a:r>
            <a:r>
              <a:rPr lang="en-US" altLang="zh-CN" dirty="0" smtClean="0"/>
              <a:t> family protein. </a:t>
            </a:r>
            <a:endParaRPr lang="zh-CN" altLang="zh-CN" dirty="0"/>
          </a:p>
        </p:txBody>
      </p:sp>
    </p:spTree>
    <p:extLst>
      <p:ext uri="{BB962C8B-B14F-4D97-AF65-F5344CB8AC3E}">
        <p14:creationId xmlns:p14="http://schemas.microsoft.com/office/powerpoint/2010/main" val="3998418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245CA1-D6B6-427D-AD16-0EA1558839F4}" type="slidenum">
              <a:rPr lang="en-US" altLang="zh-CN"/>
              <a:pPr/>
              <a:t>52</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r>
              <a:rPr lang="zh-CN" altLang="en-US" dirty="0" smtClean="0"/>
              <a:t>第一次课讲到 组蛋白乙酰化调控是基因转录调控的一个关键</a:t>
            </a:r>
            <a:endParaRPr lang="zh-CN" altLang="zh-CN" dirty="0"/>
          </a:p>
        </p:txBody>
      </p:sp>
    </p:spTree>
    <p:extLst>
      <p:ext uri="{BB962C8B-B14F-4D97-AF65-F5344CB8AC3E}">
        <p14:creationId xmlns:p14="http://schemas.microsoft.com/office/powerpoint/2010/main" val="744913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How E2F function in cell cycle progression?</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53</a:t>
            </a:fld>
            <a:endParaRPr lang="zh-CN" altLang="en-US"/>
          </a:p>
        </p:txBody>
      </p:sp>
    </p:spTree>
    <p:extLst>
      <p:ext uri="{BB962C8B-B14F-4D97-AF65-F5344CB8AC3E}">
        <p14:creationId xmlns:p14="http://schemas.microsoft.com/office/powerpoint/2010/main" val="3912206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37C80D-9EDB-4E37-B2C7-BC428B724BFB}" type="slidenum">
              <a:rPr lang="en-US" altLang="zh-CN"/>
              <a:pPr/>
              <a:t>54</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r>
              <a:rPr lang="zh-CN" altLang="en-US" dirty="0" smtClean="0"/>
              <a:t>正反馈，细胞周期一旦决定，不再犹豫，没有回头！</a:t>
            </a:r>
            <a:endParaRPr lang="zh-CN" altLang="zh-CN" dirty="0"/>
          </a:p>
        </p:txBody>
      </p:sp>
    </p:spTree>
    <p:extLst>
      <p:ext uri="{BB962C8B-B14F-4D97-AF65-F5344CB8AC3E}">
        <p14:creationId xmlns:p14="http://schemas.microsoft.com/office/powerpoint/2010/main" val="2642576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6C9920-F126-4E4E-9406-E8E63E8D5359}" type="slidenum">
              <a:rPr lang="en-US" altLang="zh-CN"/>
              <a:pPr/>
              <a:t>6</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r>
              <a:rPr lang="en-US" altLang="zh-CN" dirty="0" smtClean="0"/>
              <a:t>In</a:t>
            </a:r>
            <a:r>
              <a:rPr lang="en-US" altLang="zh-CN" baseline="0" dirty="0" smtClean="0"/>
              <a:t> most cases, cell growth will leads to cell proliferation, but in occasion…</a:t>
            </a:r>
            <a:endParaRPr lang="zh-CN" altLang="zh-CN" dirty="0"/>
          </a:p>
        </p:txBody>
      </p:sp>
    </p:spTree>
    <p:extLst>
      <p:ext uri="{BB962C8B-B14F-4D97-AF65-F5344CB8AC3E}">
        <p14:creationId xmlns:p14="http://schemas.microsoft.com/office/powerpoint/2010/main" val="1388885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AF11E7-E212-471E-A2BE-9955D12FE279}" type="slidenum">
              <a:rPr lang="en-US" altLang="zh-CN"/>
              <a:pPr/>
              <a:t>55</a:t>
            </a:fld>
            <a:endParaRPr lang="en-US" altLang="zh-CN"/>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89440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06CD50-A268-4C88-8CA4-917F96E801E6}" type="slidenum">
              <a:rPr lang="en-US" altLang="zh-CN"/>
              <a:pPr/>
              <a:t>57</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r>
              <a:rPr lang="zh-CN" altLang="en-US" dirty="0" smtClean="0"/>
              <a:t>具体信号通路细节仅供参考</a:t>
            </a:r>
            <a:endParaRPr lang="zh-CN" altLang="zh-CN" dirty="0"/>
          </a:p>
        </p:txBody>
      </p:sp>
    </p:spTree>
    <p:extLst>
      <p:ext uri="{BB962C8B-B14F-4D97-AF65-F5344CB8AC3E}">
        <p14:creationId xmlns:p14="http://schemas.microsoft.com/office/powerpoint/2010/main" val="2090000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3E8978-C5A3-447D-9D3A-92A01E71D988}" type="slidenum">
              <a:rPr lang="en-US" altLang="zh-CN"/>
              <a:pPr/>
              <a:t>58</a:t>
            </a:fld>
            <a:endParaRPr lang="en-US" altLang="zh-CN"/>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zh-CN" altLang="en-US" dirty="0" smtClean="0"/>
              <a:t>除了</a:t>
            </a:r>
            <a:r>
              <a:rPr lang="en-US" altLang="zh-CN" dirty="0" err="1" smtClean="0"/>
              <a:t>myc</a:t>
            </a:r>
            <a:r>
              <a:rPr lang="zh-CN" altLang="en-US" dirty="0" smtClean="0"/>
              <a:t>外，其他具有</a:t>
            </a:r>
            <a:r>
              <a:rPr lang="en-US" altLang="zh-CN" dirty="0" err="1" smtClean="0"/>
              <a:t>oncoprotein</a:t>
            </a:r>
            <a:r>
              <a:rPr lang="zh-CN" altLang="en-US" dirty="0" smtClean="0"/>
              <a:t>活性的转录因子，具体内容仅供参考</a:t>
            </a:r>
            <a:endParaRPr lang="zh-CN" altLang="zh-CN" dirty="0"/>
          </a:p>
        </p:txBody>
      </p:sp>
    </p:spTree>
    <p:extLst>
      <p:ext uri="{BB962C8B-B14F-4D97-AF65-F5344CB8AC3E}">
        <p14:creationId xmlns:p14="http://schemas.microsoft.com/office/powerpoint/2010/main" val="3768784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接下来的一点内容提到细胞分化与细胞周期以及肿瘤发生</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59</a:t>
            </a:fld>
            <a:endParaRPr lang="zh-CN" altLang="en-US"/>
          </a:p>
        </p:txBody>
      </p:sp>
    </p:spTree>
    <p:extLst>
      <p:ext uri="{BB962C8B-B14F-4D97-AF65-F5344CB8AC3E}">
        <p14:creationId xmlns:p14="http://schemas.microsoft.com/office/powerpoint/2010/main" val="192297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4D1446-BBE5-4FF1-8098-F629B404ABF2}" type="slidenum">
              <a:rPr lang="en-US" altLang="zh-CN"/>
              <a:pPr/>
              <a:t>60</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r>
              <a:rPr lang="zh-CN" altLang="en-US" smtClean="0"/>
              <a:t>具体内容仅</a:t>
            </a:r>
            <a:r>
              <a:rPr lang="zh-CN" altLang="en-US" dirty="0" smtClean="0"/>
              <a:t>供参考</a:t>
            </a:r>
            <a:endParaRPr lang="zh-CN" altLang="zh-CN" dirty="0"/>
          </a:p>
        </p:txBody>
      </p:sp>
    </p:spTree>
    <p:extLst>
      <p:ext uri="{BB962C8B-B14F-4D97-AF65-F5344CB8AC3E}">
        <p14:creationId xmlns:p14="http://schemas.microsoft.com/office/powerpoint/2010/main" val="10883702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EEFD0-9B97-4DEB-B530-2088B3B2DBC8}" type="slidenum">
              <a:rPr lang="en-US" altLang="zh-CN"/>
              <a:pPr/>
              <a:t>61</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r>
              <a:rPr lang="en-US" altLang="zh-CN" dirty="0" err="1" smtClean="0"/>
              <a:t>Myc</a:t>
            </a:r>
            <a:r>
              <a:rPr lang="en-US" altLang="zh-CN" dirty="0" smtClean="0"/>
              <a:t> is</a:t>
            </a:r>
            <a:r>
              <a:rPr lang="en-US" altLang="zh-CN" baseline="0" dirty="0" smtClean="0"/>
              <a:t> one of the strongest oncogene, it can affect cell cycle in multiple ways</a:t>
            </a:r>
            <a:endParaRPr lang="zh-CN" altLang="zh-CN" dirty="0"/>
          </a:p>
        </p:txBody>
      </p:sp>
    </p:spTree>
    <p:extLst>
      <p:ext uri="{BB962C8B-B14F-4D97-AF65-F5344CB8AC3E}">
        <p14:creationId xmlns:p14="http://schemas.microsoft.com/office/powerpoint/2010/main" val="2307266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C3FAF6-2187-4863-A558-0861CFED4EDD}" type="slidenum">
              <a:rPr lang="en-US" altLang="zh-CN"/>
              <a:pPr/>
              <a:t>62</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27886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179004-9266-4CB5-8E19-823FC382F219}" type="slidenum">
              <a:rPr lang="en-US" altLang="zh-CN"/>
              <a:pPr/>
              <a:t>64</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r>
              <a:rPr lang="zh-CN" altLang="en-US" dirty="0" smtClean="0"/>
              <a:t>具体信号通路细节仅供参考</a:t>
            </a:r>
            <a:endParaRPr lang="zh-CN" altLang="zh-CN" dirty="0"/>
          </a:p>
        </p:txBody>
      </p:sp>
    </p:spTree>
    <p:extLst>
      <p:ext uri="{BB962C8B-B14F-4D97-AF65-F5344CB8AC3E}">
        <p14:creationId xmlns:p14="http://schemas.microsoft.com/office/powerpoint/2010/main" val="2079441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细胞分化与肿瘤关系密切</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65</a:t>
            </a:fld>
            <a:endParaRPr lang="zh-CN" altLang="en-US"/>
          </a:p>
        </p:txBody>
      </p:sp>
    </p:spTree>
    <p:extLst>
      <p:ext uri="{BB962C8B-B14F-4D97-AF65-F5344CB8AC3E}">
        <p14:creationId xmlns:p14="http://schemas.microsoft.com/office/powerpoint/2010/main" val="38859585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F82FD9-4E60-48F6-8377-CBB81402B732}" type="slidenum">
              <a:rPr lang="en-US" altLang="zh-CN"/>
              <a:pPr/>
              <a:t>66</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r>
              <a:rPr lang="zh-CN" altLang="en-US" dirty="0" smtClean="0"/>
              <a:t>白血病的一个特征，细胞分化受阻。细胞分化程度越低，病情发展越晚期</a:t>
            </a:r>
            <a:endParaRPr lang="zh-CN" altLang="zh-CN" dirty="0"/>
          </a:p>
        </p:txBody>
      </p:sp>
    </p:spTree>
    <p:extLst>
      <p:ext uri="{BB962C8B-B14F-4D97-AF65-F5344CB8AC3E}">
        <p14:creationId xmlns:p14="http://schemas.microsoft.com/office/powerpoint/2010/main" val="81124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098CC-531E-4146-BB05-C734AAE69A0F}" type="slidenum">
              <a:rPr lang="en-US" altLang="zh-CN"/>
              <a:pPr/>
              <a:t>7</a:t>
            </a:fld>
            <a:endParaRPr lang="en-US" altLang="zh-CN"/>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en-US" altLang="zh-CN" dirty="0" smtClean="0"/>
              <a:t>AKT---TSC---</a:t>
            </a:r>
            <a:r>
              <a:rPr lang="en-US" altLang="zh-CN" dirty="0" err="1" smtClean="0"/>
              <a:t>mTOR</a:t>
            </a:r>
            <a:r>
              <a:rPr lang="en-US" altLang="zh-CN" dirty="0" smtClean="0"/>
              <a:t>---pS6</a:t>
            </a:r>
            <a:r>
              <a:rPr lang="zh-CN" altLang="en-US" dirty="0" smtClean="0"/>
              <a:t> 信号特异参与细胞生长调控</a:t>
            </a:r>
            <a:endParaRPr lang="zh-CN" altLang="zh-CN" dirty="0"/>
          </a:p>
        </p:txBody>
      </p:sp>
    </p:spTree>
    <p:extLst>
      <p:ext uri="{BB962C8B-B14F-4D97-AF65-F5344CB8AC3E}">
        <p14:creationId xmlns:p14="http://schemas.microsoft.com/office/powerpoint/2010/main" val="32366807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7C2440-9DCB-4C81-AFFE-BE154421F419}" type="slidenum">
              <a:rPr lang="en-US" altLang="zh-CN"/>
              <a:pPr/>
              <a:t>67</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r>
              <a:rPr lang="en-US" altLang="zh-CN" dirty="0" err="1" smtClean="0"/>
              <a:t>Myc</a:t>
            </a:r>
            <a:r>
              <a:rPr lang="zh-CN" altLang="en-US" dirty="0" smtClean="0"/>
              <a:t>调控细胞分化的一个分子机制，仅供参考</a:t>
            </a:r>
            <a:endParaRPr lang="zh-CN" altLang="zh-CN" dirty="0"/>
          </a:p>
        </p:txBody>
      </p:sp>
    </p:spTree>
    <p:extLst>
      <p:ext uri="{BB962C8B-B14F-4D97-AF65-F5344CB8AC3E}">
        <p14:creationId xmlns:p14="http://schemas.microsoft.com/office/powerpoint/2010/main" val="2060199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DB6232-A68E-41BC-870F-800271008130}" type="slidenum">
              <a:rPr lang="en-US" altLang="zh-CN"/>
              <a:pPr/>
              <a:t>69</a:t>
            </a:fld>
            <a:endParaRPr lang="en-US" altLang="zh-CN"/>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r>
              <a:rPr lang="zh-CN" altLang="en-US" dirty="0" smtClean="0"/>
              <a:t>归纳总结，外界信号如何影响</a:t>
            </a:r>
            <a:r>
              <a:rPr lang="en-US" altLang="zh-CN" dirty="0" smtClean="0"/>
              <a:t>R-point transition</a:t>
            </a:r>
            <a:r>
              <a:rPr lang="zh-CN" altLang="en-US" dirty="0" smtClean="0"/>
              <a:t>可关注 </a:t>
            </a:r>
            <a:r>
              <a:rPr lang="en-US" altLang="zh-CN" dirty="0" smtClean="0"/>
              <a:t>WNT/b-actin,  P13K/PTEN/AKT pathways</a:t>
            </a:r>
            <a:endParaRPr lang="zh-CN" altLang="zh-CN" dirty="0"/>
          </a:p>
        </p:txBody>
      </p:sp>
    </p:spTree>
    <p:extLst>
      <p:ext uri="{BB962C8B-B14F-4D97-AF65-F5344CB8AC3E}">
        <p14:creationId xmlns:p14="http://schemas.microsoft.com/office/powerpoint/2010/main" val="28256558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42671F-153B-444E-82E8-8331C444CBA2}" type="slidenum">
              <a:rPr lang="en-US" altLang="zh-CN"/>
              <a:pPr/>
              <a:t>70</a:t>
            </a:fld>
            <a:endParaRPr lang="en-US" altLang="zh-CN"/>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574568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06DAA3-25FD-4BF8-AA1F-3D2232047310}" type="slidenum">
              <a:rPr lang="en-US" altLang="zh-CN"/>
              <a:pPr/>
              <a:t>71</a:t>
            </a:fld>
            <a:endParaRPr lang="en-US" altLang="zh-CN"/>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52067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F4BA6-0631-4901-971F-7E2DC1E9A3BB}" type="slidenum">
              <a:rPr lang="en-US" altLang="zh-CN"/>
              <a:pPr/>
              <a:t>72</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371085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E22356-74D6-4F4D-BBE5-27E9B71806FC}" type="slidenum">
              <a:rPr lang="en-US" altLang="zh-CN"/>
              <a:pPr/>
              <a:t>73</a:t>
            </a:fld>
            <a:endParaRPr lang="en-US" altLang="zh-CN"/>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915782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760CE-7F93-4B66-AAB3-6CFD7899B8D7}" type="slidenum">
              <a:rPr lang="en-US" altLang="zh-CN"/>
              <a:pPr/>
              <a:t>74</a:t>
            </a:fld>
            <a:endParaRPr lang="en-US" altLang="zh-CN"/>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505371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mtClean="0"/>
              <a:t>仅供参考</a:t>
            </a:r>
            <a:endParaRPr lang="zh-CN" altLang="en-US" dirty="0"/>
          </a:p>
        </p:txBody>
      </p:sp>
      <p:sp>
        <p:nvSpPr>
          <p:cNvPr id="4" name="Slide Number Placeholder 3"/>
          <p:cNvSpPr>
            <a:spLocks noGrp="1"/>
          </p:cNvSpPr>
          <p:nvPr>
            <p:ph type="sldNum" sz="quarter" idx="10"/>
          </p:nvPr>
        </p:nvSpPr>
        <p:spPr/>
        <p:txBody>
          <a:bodyPr/>
          <a:lstStyle/>
          <a:p>
            <a:fld id="{56065A5B-5882-416E-9C49-A9262BA78273}" type="slidenum">
              <a:rPr lang="zh-CN" altLang="en-US" smtClean="0"/>
              <a:t>75</a:t>
            </a:fld>
            <a:endParaRPr lang="zh-CN" altLang="en-US"/>
          </a:p>
        </p:txBody>
      </p:sp>
    </p:spTree>
    <p:extLst>
      <p:ext uri="{BB962C8B-B14F-4D97-AF65-F5344CB8AC3E}">
        <p14:creationId xmlns:p14="http://schemas.microsoft.com/office/powerpoint/2010/main" val="188702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88F01C-07B1-4919-97D6-CB2D98560BA2}" type="slidenum">
              <a:rPr lang="en-US" altLang="zh-CN"/>
              <a:pPr/>
              <a:t>8</a:t>
            </a:fld>
            <a:endParaRPr lang="en-US" altLang="zh-CN"/>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AKT---TSC---</a:t>
            </a:r>
            <a:r>
              <a:rPr lang="en-US" altLang="zh-CN" dirty="0" err="1" smtClean="0"/>
              <a:t>mTOR</a:t>
            </a:r>
            <a:r>
              <a:rPr lang="en-US" altLang="zh-CN" dirty="0" smtClean="0"/>
              <a:t>---pS6</a:t>
            </a:r>
            <a:r>
              <a:rPr lang="zh-CN" altLang="en-US" dirty="0" smtClean="0"/>
              <a:t> 信号特异参与细胞生长调控</a:t>
            </a:r>
            <a:endParaRPr lang="zh-CN" altLang="zh-CN" dirty="0"/>
          </a:p>
        </p:txBody>
      </p:sp>
    </p:spTree>
    <p:extLst>
      <p:ext uri="{BB962C8B-B14F-4D97-AF65-F5344CB8AC3E}">
        <p14:creationId xmlns:p14="http://schemas.microsoft.com/office/powerpoint/2010/main" val="4231045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CD99B0-0CAF-4B40-A981-2041C66B51BE}" type="slidenum">
              <a:rPr lang="en-US" altLang="zh-CN"/>
              <a:pPr/>
              <a:t>9</a:t>
            </a:fld>
            <a:endParaRPr lang="en-US" altLang="zh-CN"/>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AKT---TSC---</a:t>
            </a:r>
            <a:r>
              <a:rPr lang="en-US" altLang="zh-CN" dirty="0" err="1" smtClean="0"/>
              <a:t>mTOR</a:t>
            </a:r>
            <a:r>
              <a:rPr lang="en-US" altLang="zh-CN" dirty="0" smtClean="0"/>
              <a:t>---pS6</a:t>
            </a:r>
            <a:r>
              <a:rPr lang="zh-CN" altLang="en-US" dirty="0" smtClean="0"/>
              <a:t> 信号特异参与细胞生长调控</a:t>
            </a:r>
            <a:endParaRPr lang="zh-CN" altLang="zh-CN" dirty="0"/>
          </a:p>
        </p:txBody>
      </p:sp>
    </p:spTree>
    <p:extLst>
      <p:ext uri="{BB962C8B-B14F-4D97-AF65-F5344CB8AC3E}">
        <p14:creationId xmlns:p14="http://schemas.microsoft.com/office/powerpoint/2010/main" val="70417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细胞做事有规律</a:t>
            </a:r>
            <a:r>
              <a:rPr lang="en-US" altLang="zh-CN" dirty="0" smtClean="0"/>
              <a:t>,</a:t>
            </a:r>
            <a:r>
              <a:rPr lang="zh-CN" altLang="en-US" dirty="0" smtClean="0"/>
              <a:t> 一步一步来</a:t>
            </a:r>
            <a:r>
              <a:rPr lang="en-US" altLang="zh-CN" dirty="0" smtClean="0"/>
              <a:t>,</a:t>
            </a:r>
            <a:r>
              <a:rPr lang="zh-CN" altLang="en-US" dirty="0" smtClean="0"/>
              <a:t> 先复制</a:t>
            </a:r>
            <a:r>
              <a:rPr lang="en-US" altLang="zh-CN" dirty="0" smtClean="0"/>
              <a:t>DNA,</a:t>
            </a:r>
            <a:r>
              <a:rPr lang="zh-CN" altLang="en-US" dirty="0" smtClean="0"/>
              <a:t> 再分配</a:t>
            </a:r>
            <a:r>
              <a:rPr lang="en-US" altLang="zh-CN" dirty="0" smtClean="0"/>
              <a:t>DNA,</a:t>
            </a:r>
            <a:r>
              <a:rPr lang="zh-CN" altLang="en-US" dirty="0" smtClean="0"/>
              <a:t> 不会同时复制和分配</a:t>
            </a:r>
            <a:r>
              <a:rPr lang="en-US" altLang="zh-CN" dirty="0" smtClean="0"/>
              <a:t>DNA</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A4C5240-1C3A-45DF-8BED-9C355A07CDB4}" type="slidenum">
              <a:rPr lang="zh-CN" altLang="en-US" smtClean="0"/>
              <a:t>10</a:t>
            </a:fld>
            <a:endParaRPr lang="zh-CN" altLang="en-US"/>
          </a:p>
        </p:txBody>
      </p:sp>
    </p:spTree>
    <p:extLst>
      <p:ext uri="{BB962C8B-B14F-4D97-AF65-F5344CB8AC3E}">
        <p14:creationId xmlns:p14="http://schemas.microsoft.com/office/powerpoint/2010/main" val="203477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6485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316721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1136877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2961191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80814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3895565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1211061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219123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148767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219213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3EE2CC50-DAA6-4EDD-A44F-AD3B9682BA13}" type="datetimeFigureOut">
              <a:rPr lang="zh-CN" altLang="en-US" smtClean="0"/>
              <a:t>2023/11/15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2287144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E2CC50-DAA6-4EDD-A44F-AD3B9682BA13}" type="datetimeFigureOut">
              <a:rPr lang="zh-CN" altLang="en-US" smtClean="0"/>
              <a:t>2023/11/15 Wednesday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1124E3-1655-4D30-B90A-DF92DDC36EBC}" type="slidenum">
              <a:rPr lang="zh-CN" altLang="en-US" smtClean="0"/>
              <a:t>‹#›</a:t>
            </a:fld>
            <a:endParaRPr lang="zh-CN" altLang="en-US"/>
          </a:p>
        </p:txBody>
      </p:sp>
    </p:spTree>
    <p:extLst>
      <p:ext uri="{BB962C8B-B14F-4D97-AF65-F5344CB8AC3E}">
        <p14:creationId xmlns:p14="http://schemas.microsoft.com/office/powerpoint/2010/main" val="1241102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5024" y="793896"/>
            <a:ext cx="9336024" cy="2143344"/>
          </a:xfrm>
          <a:prstGeom prst="rect">
            <a:avLst/>
          </a:prstGeom>
        </p:spPr>
        <p:txBody>
          <a:bodyPr wrap="square">
            <a:spAutoFit/>
          </a:bodyPr>
          <a:lstStyle/>
          <a:p>
            <a:pPr algn="ctr">
              <a:lnSpc>
                <a:spcPct val="200000"/>
              </a:lnSpc>
            </a:pPr>
            <a:r>
              <a:rPr lang="en-US" altLang="zh-CN" sz="3600" b="1" i="0" u="none" strike="noStrike" baseline="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Chapter 8</a:t>
            </a:r>
          </a:p>
          <a:p>
            <a:pPr algn="ctr">
              <a:lnSpc>
                <a:spcPct val="200000"/>
              </a:lnSpc>
            </a:pPr>
            <a:r>
              <a:rPr lang="en-US" altLang="zh-CN" sz="3600" b="1" i="0" u="none" strike="noStrike" baseline="0" dirty="0" err="1"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pRb</a:t>
            </a:r>
            <a:r>
              <a:rPr lang="en-US" altLang="zh-CN" sz="3600" b="1" i="0" u="none" strike="noStrike" baseline="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and Control of the Cell Cycle Clock</a:t>
            </a:r>
            <a:endParaRPr lang="zh-CN" altLang="en-US" sz="36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TextBox 4"/>
          <p:cNvSpPr txBox="1"/>
          <p:nvPr/>
        </p:nvSpPr>
        <p:spPr>
          <a:xfrm>
            <a:off x="5135050" y="3644096"/>
            <a:ext cx="1424364" cy="369332"/>
          </a:xfrm>
          <a:prstGeom prst="rect">
            <a:avLst/>
          </a:prstGeom>
          <a:noFill/>
        </p:spPr>
        <p:txBody>
          <a:bodyPr wrap="none" rtlCol="0">
            <a:spAutoFit/>
          </a:bodyPr>
          <a:lstStyle/>
          <a:p>
            <a:r>
              <a:rPr lang="en-US" altLang="zh-CN" smtClean="0"/>
              <a:t>Nov 15, 2023</a:t>
            </a:r>
            <a:endParaRPr lang="zh-CN" altLang="en-US" dirty="0"/>
          </a:p>
        </p:txBody>
      </p:sp>
    </p:spTree>
    <p:extLst>
      <p:ext uri="{BB962C8B-B14F-4D97-AF65-F5344CB8AC3E}">
        <p14:creationId xmlns:p14="http://schemas.microsoft.com/office/powerpoint/2010/main" val="19300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2742" y="363611"/>
            <a:ext cx="7990201" cy="646331"/>
          </a:xfrm>
          <a:prstGeom prst="rect">
            <a:avLst/>
          </a:prstGeom>
          <a:noFill/>
        </p:spPr>
        <p:txBody>
          <a:bodyPr wrap="none" rtlCol="0">
            <a:spAutoFit/>
          </a:bodyPr>
          <a:lstStyle/>
          <a:p>
            <a:r>
              <a:rPr lang="en-US" altLang="zh-CN" sz="3600" b="1" dirty="0" smtClean="0"/>
              <a:t>General overview of </a:t>
            </a:r>
            <a:r>
              <a:rPr lang="en-US" altLang="zh-CN" sz="3600" b="1" dirty="0" smtClean="0">
                <a:solidFill>
                  <a:srgbClr val="FF0000"/>
                </a:solidFill>
              </a:rPr>
              <a:t>eukaryotic</a:t>
            </a:r>
            <a:r>
              <a:rPr lang="en-US" altLang="zh-CN" sz="3600" b="1" dirty="0" smtClean="0"/>
              <a:t> cell cycle</a:t>
            </a:r>
            <a:endParaRPr lang="zh-CN" altLang="en-US" sz="3600" b="1" dirty="0"/>
          </a:p>
        </p:txBody>
      </p:sp>
      <p:pic>
        <p:nvPicPr>
          <p:cNvPr id="2050" name="Picture 2" descr="OncoLink Chemotherapy Bas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34" y="1658868"/>
            <a:ext cx="5499751" cy="41431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48270" y="3730441"/>
            <a:ext cx="1550681" cy="523220"/>
          </a:xfrm>
          <a:prstGeom prst="rect">
            <a:avLst/>
          </a:prstGeom>
          <a:noFill/>
        </p:spPr>
        <p:txBody>
          <a:bodyPr wrap="none" rtlCol="0">
            <a:spAutoFit/>
          </a:bodyPr>
          <a:lstStyle/>
          <a:p>
            <a:r>
              <a:rPr lang="en-US" altLang="zh-CN" sz="2800" dirty="0" smtClean="0"/>
              <a:t>Cell cycle</a:t>
            </a:r>
            <a:endParaRPr lang="zh-CN" altLang="en-US" sz="2800" dirty="0"/>
          </a:p>
        </p:txBody>
      </p:sp>
      <p:sp>
        <p:nvSpPr>
          <p:cNvPr id="6" name="TextBox 5"/>
          <p:cNvSpPr txBox="1"/>
          <p:nvPr/>
        </p:nvSpPr>
        <p:spPr>
          <a:xfrm>
            <a:off x="6741985" y="3659515"/>
            <a:ext cx="4509696" cy="400110"/>
          </a:xfrm>
          <a:prstGeom prst="rect">
            <a:avLst/>
          </a:prstGeom>
          <a:noFill/>
        </p:spPr>
        <p:txBody>
          <a:bodyPr wrap="none" rtlCol="0">
            <a:spAutoFit/>
          </a:bodyPr>
          <a:lstStyle/>
          <a:p>
            <a:r>
              <a:rPr lang="en-US" altLang="zh-CN" sz="2000" dirty="0" smtClean="0"/>
              <a:t>DNA replication only happens in S phase </a:t>
            </a:r>
            <a:endParaRPr lang="zh-CN" altLang="en-US" sz="2000" dirty="0"/>
          </a:p>
        </p:txBody>
      </p:sp>
      <p:sp>
        <p:nvSpPr>
          <p:cNvPr id="7" name="Rectangle 6"/>
          <p:cNvSpPr/>
          <p:nvPr/>
        </p:nvSpPr>
        <p:spPr>
          <a:xfrm>
            <a:off x="6741985" y="2326011"/>
            <a:ext cx="4636206" cy="1015663"/>
          </a:xfrm>
          <a:prstGeom prst="rect">
            <a:avLst/>
          </a:prstGeom>
        </p:spPr>
        <p:txBody>
          <a:bodyPr wrap="none">
            <a:spAutoFit/>
          </a:bodyPr>
          <a:lstStyle/>
          <a:p>
            <a:r>
              <a:rPr lang="en-US" altLang="zh-CN" sz="2000" u="sng" dirty="0" smtClean="0">
                <a:solidFill>
                  <a:srgbClr val="FF0000"/>
                </a:solidFill>
                <a:latin typeface="Times New Roman" panose="02020603050405020304" pitchFamily="18" charset="0"/>
              </a:rPr>
              <a:t>Cell growth/Cell proliferation</a:t>
            </a:r>
          </a:p>
          <a:p>
            <a:endParaRPr lang="en-US" altLang="zh-CN" sz="2000" dirty="0">
              <a:solidFill>
                <a:srgbClr val="000000"/>
              </a:solidFill>
              <a:latin typeface="Times New Roman" panose="02020603050405020304" pitchFamily="18" charset="0"/>
            </a:endParaRPr>
          </a:p>
          <a:p>
            <a:r>
              <a:rPr lang="en-US" altLang="zh-CN" sz="2000" dirty="0" smtClean="0">
                <a:solidFill>
                  <a:srgbClr val="000000"/>
                </a:solidFill>
                <a:latin typeface="Times New Roman" panose="02020603050405020304" pitchFamily="18" charset="0"/>
              </a:rPr>
              <a:t>Cell </a:t>
            </a:r>
            <a:r>
              <a:rPr lang="en-US" altLang="zh-CN" sz="2000" dirty="0">
                <a:solidFill>
                  <a:srgbClr val="000000"/>
                </a:solidFill>
                <a:latin typeface="Times New Roman" panose="02020603050405020304" pitchFamily="18" charset="0"/>
              </a:rPr>
              <a:t>growth is usually a continuous process</a:t>
            </a:r>
            <a:endParaRPr lang="zh-CN" altLang="en-US" sz="2000" dirty="0"/>
          </a:p>
        </p:txBody>
      </p:sp>
    </p:spTree>
    <p:extLst>
      <p:ext uri="{BB962C8B-B14F-4D97-AF65-F5344CB8AC3E}">
        <p14:creationId xmlns:p14="http://schemas.microsoft.com/office/powerpoint/2010/main" val="138726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08_0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10" y="416013"/>
            <a:ext cx="2363788"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figure_08_03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8916" y="1557694"/>
            <a:ext cx="3800093" cy="4030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509275" y="416013"/>
            <a:ext cx="6524543" cy="523220"/>
          </a:xfrm>
          <a:prstGeom prst="rect">
            <a:avLst/>
          </a:prstGeom>
        </p:spPr>
        <p:txBody>
          <a:bodyPr wrap="none">
            <a:spAutoFit/>
          </a:bodyPr>
          <a:lstStyle/>
          <a:p>
            <a:r>
              <a:rPr lang="en-US" altLang="zh-CN" sz="2800" b="1" dirty="0">
                <a:solidFill>
                  <a:srgbClr val="1271FF"/>
                </a:solidFill>
                <a:latin typeface="FrutigerLTStd-Bold"/>
              </a:rPr>
              <a:t>Figure 8.3 </a:t>
            </a:r>
            <a:r>
              <a:rPr lang="en-US" altLang="zh-CN" sz="2800" b="1" dirty="0">
                <a:solidFill>
                  <a:srgbClr val="000000"/>
                </a:solidFill>
                <a:latin typeface="FrutigerLTStd-Bold"/>
              </a:rPr>
              <a:t>The mammalian cell cycle</a:t>
            </a:r>
            <a:endParaRPr lang="zh-CN" altLang="en-US" sz="2800" dirty="0"/>
          </a:p>
        </p:txBody>
      </p:sp>
    </p:spTree>
    <p:extLst>
      <p:ext uri="{BB962C8B-B14F-4D97-AF65-F5344CB8AC3E}">
        <p14:creationId xmlns:p14="http://schemas.microsoft.com/office/powerpoint/2010/main" val="2597095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9371" y="436876"/>
            <a:ext cx="6750566" cy="646331"/>
          </a:xfrm>
          <a:prstGeom prst="rect">
            <a:avLst/>
          </a:prstGeom>
          <a:noFill/>
        </p:spPr>
        <p:txBody>
          <a:bodyPr wrap="none" rtlCol="0">
            <a:spAutoFit/>
          </a:bodyPr>
          <a:lstStyle/>
          <a:p>
            <a:r>
              <a:rPr lang="en-US" altLang="zh-CN" sz="3600" b="1" dirty="0" smtClean="0">
                <a:latin typeface="Arial Unicode MS" panose="020B0604020202020204" pitchFamily="34" charset="-122"/>
                <a:ea typeface="Arial Unicode MS" panose="020B0604020202020204" pitchFamily="34" charset="-122"/>
                <a:cs typeface="Arial Unicode MS" panose="020B0604020202020204" pitchFamily="34" charset="-122"/>
              </a:rPr>
              <a:t>Eukaryotic Cell cycle time frame</a:t>
            </a:r>
            <a:endParaRPr lang="zh-CN" altLang="en-US" sz="36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TextBox 2"/>
          <p:cNvSpPr txBox="1"/>
          <p:nvPr/>
        </p:nvSpPr>
        <p:spPr>
          <a:xfrm>
            <a:off x="1976920" y="2317383"/>
            <a:ext cx="2868093" cy="3970318"/>
          </a:xfrm>
          <a:prstGeom prst="rect">
            <a:avLst/>
          </a:prstGeom>
          <a:noFill/>
        </p:spPr>
        <p:txBody>
          <a:bodyPr wrap="none" rtlCol="0">
            <a:spAutoFit/>
          </a:bodyPr>
          <a:lstStyle/>
          <a:p>
            <a:r>
              <a:rPr lang="en-US" altLang="zh-CN" sz="2800" dirty="0" smtClean="0"/>
              <a:t>G0     0 --  for ever</a:t>
            </a:r>
          </a:p>
          <a:p>
            <a:endParaRPr lang="en-US" altLang="zh-CN" sz="2800" dirty="0"/>
          </a:p>
          <a:p>
            <a:r>
              <a:rPr lang="en-US" altLang="zh-CN" sz="2800" dirty="0" smtClean="0"/>
              <a:t>G1     ~~ 9hours    </a:t>
            </a:r>
          </a:p>
          <a:p>
            <a:endParaRPr lang="en-US" altLang="zh-CN" sz="2800" dirty="0"/>
          </a:p>
          <a:p>
            <a:r>
              <a:rPr lang="en-US" altLang="zh-CN" sz="2800" dirty="0" smtClean="0"/>
              <a:t>S        ~~ 10 hour</a:t>
            </a:r>
          </a:p>
          <a:p>
            <a:endParaRPr lang="en-US" altLang="zh-CN" sz="2800" dirty="0"/>
          </a:p>
          <a:p>
            <a:r>
              <a:rPr lang="en-US" altLang="zh-CN" sz="2800" dirty="0" smtClean="0"/>
              <a:t>G2     ~~ 4hour</a:t>
            </a:r>
          </a:p>
          <a:p>
            <a:endParaRPr lang="en-US" altLang="zh-CN" sz="2800" dirty="0"/>
          </a:p>
          <a:p>
            <a:r>
              <a:rPr lang="en-US" altLang="zh-CN" sz="2800" dirty="0" smtClean="0"/>
              <a:t>M       ~~ 1hour</a:t>
            </a:r>
            <a:endParaRPr lang="zh-CN" altLang="en-US" sz="2800" dirty="0"/>
          </a:p>
        </p:txBody>
      </p:sp>
      <p:sp>
        <p:nvSpPr>
          <p:cNvPr id="4" name="TextBox 3"/>
          <p:cNvSpPr txBox="1"/>
          <p:nvPr/>
        </p:nvSpPr>
        <p:spPr>
          <a:xfrm>
            <a:off x="824544" y="1438685"/>
            <a:ext cx="7421262" cy="523220"/>
          </a:xfrm>
          <a:prstGeom prst="rect">
            <a:avLst/>
          </a:prstGeom>
          <a:noFill/>
        </p:spPr>
        <p:txBody>
          <a:bodyPr wrap="none" rtlCol="0">
            <a:spAutoFit/>
          </a:bodyPr>
          <a:lstStyle/>
          <a:p>
            <a:r>
              <a:rPr lang="en-US" altLang="zh-CN" sz="2800" dirty="0" smtClean="0"/>
              <a:t>Mammalian cells, total cell cycle time ~~24hours  </a:t>
            </a:r>
            <a:endParaRPr lang="zh-CN" altLang="en-US" sz="2800" dirty="0"/>
          </a:p>
        </p:txBody>
      </p:sp>
      <p:sp>
        <p:nvSpPr>
          <p:cNvPr id="8" name="Rectangle 7"/>
          <p:cNvSpPr/>
          <p:nvPr/>
        </p:nvSpPr>
        <p:spPr>
          <a:xfrm>
            <a:off x="5545541" y="3509287"/>
            <a:ext cx="6096000" cy="1938992"/>
          </a:xfrm>
          <a:prstGeom prst="rect">
            <a:avLst/>
          </a:prstGeom>
        </p:spPr>
        <p:txBody>
          <a:bodyPr>
            <a:spAutoFit/>
          </a:bodyPr>
          <a:lstStyle/>
          <a:p>
            <a:r>
              <a:rPr lang="en-US" altLang="zh-CN"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For a typical rapidly proliferating human cell with a total cycle time of 24 </a:t>
            </a:r>
            <a:r>
              <a:rPr lang="en-US" altLang="zh-CN" sz="20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hours</a:t>
            </a:r>
            <a:r>
              <a:rPr lang="en-US" altLang="zh-CN" sz="2000"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  Budding yeasts, for example, can progress through all four stages of the cell cycle in only about 90 minutes. Even shorter cell cycles (30 minutes or less) occur in early embryo cells shortly after fertilization of the </a:t>
            </a:r>
            <a:r>
              <a:rPr lang="en-US" altLang="zh-CN" sz="20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egg.</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152833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0178" y="357893"/>
            <a:ext cx="5242525" cy="769441"/>
          </a:xfrm>
          <a:prstGeom prst="rect">
            <a:avLst/>
          </a:prstGeom>
          <a:noFill/>
        </p:spPr>
        <p:txBody>
          <a:bodyPr wrap="none" rtlCol="0">
            <a:spAutoFit/>
          </a:bodyPr>
          <a:lstStyle/>
          <a:p>
            <a:r>
              <a:rPr lang="en-US" altLang="zh-CN" sz="4400" b="1" dirty="0" smtClean="0"/>
              <a:t>Cell cycle checkpoints</a:t>
            </a:r>
            <a:endParaRPr lang="zh-CN" altLang="en-US" sz="4400" b="1" dirty="0"/>
          </a:p>
        </p:txBody>
      </p:sp>
      <p:sp>
        <p:nvSpPr>
          <p:cNvPr id="3" name="Rectangle 2"/>
          <p:cNvSpPr/>
          <p:nvPr/>
        </p:nvSpPr>
        <p:spPr>
          <a:xfrm>
            <a:off x="6940205" y="2672133"/>
            <a:ext cx="4487066" cy="2308324"/>
          </a:xfrm>
          <a:prstGeom prst="rect">
            <a:avLst/>
          </a:prstGeom>
        </p:spPr>
        <p:txBody>
          <a:bodyPr wrap="square">
            <a:spAutoFit/>
          </a:bodyPr>
          <a:lstStyle/>
          <a:p>
            <a:r>
              <a:rPr lang="en-US" altLang="zh-CN" b="0" i="0" dirty="0" smtClean="0">
                <a:solidFill>
                  <a:srgbClr val="252525"/>
                </a:solidFill>
                <a:effectLst/>
                <a:latin typeface="宋体" panose="02010600030101010101" pitchFamily="2" charset="-122"/>
                <a:ea typeface="宋体" panose="02010600030101010101" pitchFamily="2" charset="-122"/>
              </a:rPr>
              <a:t>① </a:t>
            </a:r>
            <a:r>
              <a:rPr lang="en-US" altLang="zh-CN" b="0" i="0" dirty="0" smtClean="0">
                <a:solidFill>
                  <a:srgbClr val="252525"/>
                </a:solidFill>
                <a:effectLst/>
                <a:latin typeface="Arial" panose="020B0604020202020204" pitchFamily="34" charset="0"/>
              </a:rPr>
              <a:t>G1 checkpoint, also known as the restriction or start checkpoint; </a:t>
            </a:r>
          </a:p>
          <a:p>
            <a:endParaRPr lang="en-US" altLang="zh-CN" b="0" i="0" dirty="0" smtClean="0">
              <a:solidFill>
                <a:srgbClr val="252525"/>
              </a:solidFill>
              <a:effectLst/>
              <a:latin typeface="Arial" panose="020B0604020202020204" pitchFamily="34" charset="0"/>
            </a:endParaRPr>
          </a:p>
          <a:p>
            <a:r>
              <a:rPr lang="en-US" altLang="zh-CN" dirty="0" smtClean="0">
                <a:solidFill>
                  <a:srgbClr val="252525"/>
                </a:solidFill>
                <a:latin typeface="宋体" panose="02010600030101010101" pitchFamily="2" charset="-122"/>
              </a:rPr>
              <a:t>② </a:t>
            </a:r>
            <a:r>
              <a:rPr lang="en-US" altLang="zh-CN" b="0" i="0" dirty="0" smtClean="0">
                <a:solidFill>
                  <a:srgbClr val="252525"/>
                </a:solidFill>
                <a:effectLst/>
                <a:latin typeface="Arial" panose="020B0604020202020204" pitchFamily="34" charset="0"/>
              </a:rPr>
              <a:t>G2/M checkpoint, DNA damage checkpoint;</a:t>
            </a:r>
          </a:p>
          <a:p>
            <a:endParaRPr lang="en-US" altLang="zh-CN" b="0" i="0" dirty="0" smtClean="0">
              <a:solidFill>
                <a:srgbClr val="252525"/>
              </a:solidFill>
              <a:effectLst/>
              <a:latin typeface="Arial" panose="020B0604020202020204" pitchFamily="34" charset="0"/>
            </a:endParaRPr>
          </a:p>
          <a:p>
            <a:r>
              <a:rPr lang="en-US" altLang="zh-CN" dirty="0" smtClean="0">
                <a:solidFill>
                  <a:srgbClr val="252525"/>
                </a:solidFill>
                <a:latin typeface="宋体" panose="02010600030101010101" pitchFamily="2" charset="-122"/>
              </a:rPr>
              <a:t>③ </a:t>
            </a:r>
            <a:r>
              <a:rPr lang="en-US" altLang="zh-CN" b="0" i="0" dirty="0" smtClean="0">
                <a:solidFill>
                  <a:srgbClr val="252525"/>
                </a:solidFill>
                <a:effectLst/>
                <a:latin typeface="Arial" panose="020B0604020202020204" pitchFamily="34" charset="0"/>
              </a:rPr>
              <a:t>the metaphase checkpoint, also known as the spindle checkpoint.</a:t>
            </a:r>
            <a:endParaRPr lang="zh-CN" alt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975" y="2029968"/>
            <a:ext cx="6343923" cy="3947752"/>
          </a:xfrm>
          <a:prstGeom prst="rect">
            <a:avLst/>
          </a:prstGeom>
        </p:spPr>
      </p:pic>
    </p:spTree>
    <p:extLst>
      <p:ext uri="{BB962C8B-B14F-4D97-AF65-F5344CB8AC3E}">
        <p14:creationId xmlns:p14="http://schemas.microsoft.com/office/powerpoint/2010/main" val="135554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32122" y="632213"/>
            <a:ext cx="6160661" cy="646331"/>
          </a:xfrm>
          <a:prstGeom prst="rect">
            <a:avLst/>
          </a:prstGeom>
          <a:noFill/>
        </p:spPr>
        <p:txBody>
          <a:bodyPr wrap="none" rtlCol="0">
            <a:spAutoFit/>
          </a:bodyPr>
          <a:lstStyle/>
          <a:p>
            <a:r>
              <a:rPr lang="en-US" altLang="zh-CN" sz="3600" b="1" dirty="0" smtClean="0"/>
              <a:t>Cell cycle checkpoints in cancer</a:t>
            </a:r>
            <a:endParaRPr lang="zh-CN" altLang="en-US" sz="3600" b="1" dirty="0"/>
          </a:p>
        </p:txBody>
      </p:sp>
      <p:sp>
        <p:nvSpPr>
          <p:cNvPr id="3" name="Rectangle 2"/>
          <p:cNvSpPr/>
          <p:nvPr/>
        </p:nvSpPr>
        <p:spPr>
          <a:xfrm>
            <a:off x="1892716" y="2388669"/>
            <a:ext cx="8677748" cy="2308324"/>
          </a:xfrm>
          <a:prstGeom prst="rect">
            <a:avLst/>
          </a:prstGeom>
        </p:spPr>
        <p:txBody>
          <a:bodyPr wrap="square">
            <a:spAutoFit/>
          </a:bodyPr>
          <a:lstStyle/>
          <a:p>
            <a:r>
              <a:rPr lang="en-US" altLang="zh-CN" sz="2400" b="0" i="0" dirty="0" smtClean="0">
                <a:solidFill>
                  <a:srgbClr val="252525"/>
                </a:solidFill>
                <a:effectLst/>
                <a:latin typeface="Arial Unicode MS" panose="020B0604020202020204" pitchFamily="34" charset="-122"/>
                <a:ea typeface="Arial Unicode MS" panose="020B0604020202020204" pitchFamily="34" charset="-122"/>
                <a:cs typeface="Arial Unicode MS" panose="020B0604020202020204" pitchFamily="34" charset="-122"/>
              </a:rPr>
              <a:t>Examples: </a:t>
            </a:r>
          </a:p>
          <a:p>
            <a:endParaRPr lang="en-US" altLang="zh-CN" sz="2400" dirty="0">
              <a:solidFill>
                <a:srgbClr val="252525"/>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400" b="1" i="0" dirty="0" err="1" smtClean="0">
                <a:solidFill>
                  <a:srgbClr val="FF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Rb</a:t>
            </a:r>
            <a:r>
              <a:rPr lang="en-US" altLang="zh-CN" sz="2400" b="0" i="0" dirty="0" smtClean="0">
                <a:solidFill>
                  <a:srgbClr val="252525"/>
                </a:solidFill>
                <a:effectLst/>
                <a:latin typeface="Arial Unicode MS" panose="020B0604020202020204" pitchFamily="34" charset="-122"/>
                <a:ea typeface="Arial Unicode MS" panose="020B0604020202020204" pitchFamily="34" charset="-122"/>
                <a:cs typeface="Arial Unicode MS" panose="020B0604020202020204" pitchFamily="34" charset="-122"/>
              </a:rPr>
              <a:t> in restriction checkpoint</a:t>
            </a:r>
            <a:r>
              <a:rPr lang="zh-CN" altLang="en-US" sz="2400" b="0" i="0" dirty="0" smtClean="0">
                <a:solidFill>
                  <a:srgbClr val="252525"/>
                </a:solidFill>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b="0" i="0" dirty="0" smtClean="0">
                <a:solidFill>
                  <a:srgbClr val="252525"/>
                </a:solidFill>
                <a:effectLst/>
                <a:latin typeface="Arial Unicode MS" panose="020B0604020202020204" pitchFamily="34" charset="-122"/>
                <a:ea typeface="Arial Unicode MS" panose="020B0604020202020204" pitchFamily="34" charset="-122"/>
                <a:cs typeface="Arial Unicode MS" panose="020B0604020202020204" pitchFamily="34" charset="-122"/>
              </a:rPr>
              <a:t>(R point);</a:t>
            </a:r>
          </a:p>
          <a:p>
            <a:endParaRPr lang="en-US" altLang="zh-CN" sz="2400" dirty="0">
              <a:solidFill>
                <a:srgbClr val="252525"/>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sz="2400" b="0" i="0" dirty="0" smtClean="0">
              <a:solidFill>
                <a:srgbClr val="252525"/>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400" b="1" i="0" dirty="0" smtClean="0">
                <a:solidFill>
                  <a:srgbClr val="FF0000"/>
                </a:solidFill>
                <a:effectLst/>
                <a:latin typeface="Arial Unicode MS" panose="020B0604020202020204" pitchFamily="34" charset="-122"/>
                <a:ea typeface="Arial Unicode MS" panose="020B0604020202020204" pitchFamily="34" charset="-122"/>
                <a:cs typeface="Arial Unicode MS" panose="020B0604020202020204" pitchFamily="34" charset="-122"/>
              </a:rPr>
              <a:t>P53</a:t>
            </a:r>
            <a:r>
              <a:rPr lang="en-US" altLang="zh-CN" sz="2400" b="0" i="0" dirty="0" smtClean="0">
                <a:solidFill>
                  <a:srgbClr val="252525"/>
                </a:solidFill>
                <a:effectLst/>
                <a:latin typeface="Arial Unicode MS" panose="020B0604020202020204" pitchFamily="34" charset="-122"/>
                <a:ea typeface="Arial Unicode MS" panose="020B0604020202020204" pitchFamily="34" charset="-122"/>
                <a:cs typeface="Arial Unicode MS" panose="020B0604020202020204" pitchFamily="34" charset="-122"/>
              </a:rPr>
              <a:t> in G2/M checkpoint, DNA damage checkpoint;</a:t>
            </a:r>
          </a:p>
        </p:txBody>
      </p:sp>
    </p:spTree>
    <p:extLst>
      <p:ext uri="{BB962C8B-B14F-4D97-AF65-F5344CB8AC3E}">
        <p14:creationId xmlns:p14="http://schemas.microsoft.com/office/powerpoint/2010/main" val="80835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figure_08_0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16" y="1203908"/>
            <a:ext cx="7182679" cy="379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34567" y="5196900"/>
            <a:ext cx="10704576" cy="1477328"/>
          </a:xfrm>
          <a:prstGeom prst="rect">
            <a:avLst/>
          </a:prstGeom>
        </p:spPr>
        <p:txBody>
          <a:bodyPr wrap="square">
            <a:spAutoFit/>
          </a:bodyPr>
          <a:lstStyle/>
          <a:p>
            <a:r>
              <a:rPr lang="en-US" altLang="zh-CN" u="sng" dirty="0">
                <a:latin typeface="FrutigerLTStd-Light"/>
              </a:rPr>
              <a:t>Loss of critical </a:t>
            </a:r>
            <a:r>
              <a:rPr lang="en-US" altLang="zh-CN" u="sng" dirty="0" smtClean="0">
                <a:latin typeface="FrutigerLTStd-Light"/>
              </a:rPr>
              <a:t>cell cycle </a:t>
            </a:r>
            <a:r>
              <a:rPr lang="en-US" altLang="zh-CN" u="sng" dirty="0">
                <a:latin typeface="FrutigerLTStd-Light"/>
              </a:rPr>
              <a:t>checkpoint control mechanisms </a:t>
            </a:r>
            <a:r>
              <a:rPr lang="en-US" altLang="zh-CN" u="sng" dirty="0" smtClean="0">
                <a:latin typeface="FrutigerLTStd-Light"/>
              </a:rPr>
              <a:t>is often </a:t>
            </a:r>
            <a:r>
              <a:rPr lang="en-US" altLang="zh-CN" u="sng" dirty="0">
                <a:latin typeface="FrutigerLTStd-Light"/>
              </a:rPr>
              <a:t>manifested as an altered </a:t>
            </a:r>
            <a:r>
              <a:rPr lang="en-US" altLang="zh-CN" u="sng" dirty="0" smtClean="0">
                <a:latin typeface="FrutigerLTStd-Light"/>
              </a:rPr>
              <a:t>karyotype</a:t>
            </a:r>
            <a:r>
              <a:rPr lang="zh-CN" altLang="en-US" u="sng" dirty="0" smtClean="0">
                <a:latin typeface="FrutigerLTStd-Light"/>
              </a:rPr>
              <a:t>（</a:t>
            </a:r>
            <a:r>
              <a:rPr lang="zh-CN" altLang="en-US" u="sng" dirty="0"/>
              <a:t>核型紊</a:t>
            </a:r>
            <a:r>
              <a:rPr lang="zh-CN" altLang="en-US" u="sng" dirty="0" smtClean="0"/>
              <a:t>乱</a:t>
            </a:r>
            <a:r>
              <a:rPr lang="zh-CN" altLang="en-US" u="sng" dirty="0" smtClean="0">
                <a:latin typeface="FrutigerLTStd-Light"/>
              </a:rPr>
              <a:t>）</a:t>
            </a:r>
            <a:r>
              <a:rPr lang="en-US" altLang="zh-CN" dirty="0" smtClean="0">
                <a:latin typeface="FrutigerLTStd-Light"/>
              </a:rPr>
              <a:t>. (</a:t>
            </a:r>
            <a:r>
              <a:rPr lang="en-US" altLang="zh-CN" dirty="0">
                <a:latin typeface="FrutigerLTStd-Light"/>
              </a:rPr>
              <a:t>A) The normal human karyotype (</a:t>
            </a:r>
            <a:r>
              <a:rPr lang="en-US" altLang="zh-CN" i="1" dirty="0" smtClean="0">
                <a:latin typeface="FrutigerLTStd-LightItalic"/>
              </a:rPr>
              <a:t>left</a:t>
            </a:r>
            <a:r>
              <a:rPr lang="en-US" altLang="zh-CN" dirty="0" smtClean="0">
                <a:latin typeface="FrutigerLTStd-Light"/>
              </a:rPr>
              <a:t>) is </a:t>
            </a:r>
            <a:r>
              <a:rPr lang="en-US" altLang="zh-CN" dirty="0">
                <a:latin typeface="FrutigerLTStd-Light"/>
              </a:rPr>
              <a:t>contrasted with that of a cell that </a:t>
            </a:r>
            <a:r>
              <a:rPr lang="en-US" altLang="zh-CN" dirty="0" smtClean="0">
                <a:latin typeface="FrutigerLTStd-Light"/>
              </a:rPr>
              <a:t>has been </a:t>
            </a:r>
            <a:r>
              <a:rPr lang="en-US" altLang="zh-CN" dirty="0">
                <a:latin typeface="FrutigerLTStd-Light"/>
              </a:rPr>
              <a:t>deprived of the Rad17 </a:t>
            </a:r>
            <a:r>
              <a:rPr lang="en-US" altLang="zh-CN" dirty="0" smtClean="0">
                <a:latin typeface="FrutigerLTStd-Light"/>
              </a:rPr>
              <a:t>checkpoint protein </a:t>
            </a:r>
            <a:r>
              <a:rPr lang="en-US" altLang="zh-CN" dirty="0">
                <a:latin typeface="FrutigerLTStd-Light"/>
              </a:rPr>
              <a:t>(</a:t>
            </a:r>
            <a:r>
              <a:rPr lang="en-US" altLang="zh-CN" i="1" dirty="0">
                <a:latin typeface="FrutigerLTStd-LightItalic"/>
              </a:rPr>
              <a:t>right</a:t>
            </a:r>
            <a:r>
              <a:rPr lang="en-US" altLang="zh-CN" dirty="0">
                <a:latin typeface="FrutigerLTStd-Light"/>
              </a:rPr>
              <a:t>), which is responsible </a:t>
            </a:r>
            <a:r>
              <a:rPr lang="en-US" altLang="zh-CN" dirty="0" smtClean="0">
                <a:latin typeface="FrutigerLTStd-Light"/>
              </a:rPr>
              <a:t>for preventing </a:t>
            </a:r>
            <a:r>
              <a:rPr lang="en-US" altLang="zh-CN" dirty="0">
                <a:latin typeface="FrutigerLTStd-Light"/>
              </a:rPr>
              <a:t>inadvertent </a:t>
            </a:r>
            <a:r>
              <a:rPr lang="en-US" altLang="zh-CN" dirty="0" smtClean="0">
                <a:latin typeface="FrutigerLTStd-Light"/>
              </a:rPr>
              <a:t>re-replication of </a:t>
            </a:r>
            <a:r>
              <a:rPr lang="en-US" altLang="zh-CN" dirty="0">
                <a:latin typeface="FrutigerLTStd-Light"/>
              </a:rPr>
              <a:t>already-replicated </a:t>
            </a:r>
            <a:r>
              <a:rPr lang="en-US" altLang="zh-CN" dirty="0" smtClean="0">
                <a:latin typeface="FrutigerLTStd-Light"/>
              </a:rPr>
              <a:t>chromosomal DNA</a:t>
            </a:r>
            <a:r>
              <a:rPr lang="en-US" altLang="zh-CN" dirty="0">
                <a:latin typeface="FrutigerLTStd-Light"/>
              </a:rPr>
              <a:t>, resulting in </a:t>
            </a:r>
            <a:r>
              <a:rPr lang="en-US" altLang="zh-CN" i="1" dirty="0" err="1" smtClean="0">
                <a:latin typeface="FrutigerLTStd-LightItalic"/>
              </a:rPr>
              <a:t>endoreduplication</a:t>
            </a:r>
            <a:r>
              <a:rPr lang="en-US" altLang="zh-CN" i="1" dirty="0" smtClean="0">
                <a:latin typeface="FrutigerLTStd-LightItalic"/>
              </a:rPr>
              <a:t> </a:t>
            </a:r>
            <a:r>
              <a:rPr lang="en-US" altLang="zh-CN" dirty="0" smtClean="0">
                <a:latin typeface="FrutigerLTStd-Light"/>
              </a:rPr>
              <a:t>and </a:t>
            </a:r>
            <a:r>
              <a:rPr lang="en-US" altLang="zh-CN" dirty="0">
                <a:latin typeface="FrutigerLTStd-Light"/>
              </a:rPr>
              <a:t>increases in the </a:t>
            </a:r>
            <a:r>
              <a:rPr lang="en-US" altLang="zh-CN" i="1" dirty="0" err="1">
                <a:latin typeface="FrutigerLTStd-LightItalic"/>
              </a:rPr>
              <a:t>ploidy</a:t>
            </a:r>
            <a:r>
              <a:rPr lang="en-US" altLang="zh-CN" i="1" dirty="0">
                <a:latin typeface="FrutigerLTStd-LightItalic"/>
              </a:rPr>
              <a:t> </a:t>
            </a:r>
            <a:r>
              <a:rPr lang="en-US" altLang="zh-CN" dirty="0">
                <a:latin typeface="FrutigerLTStd-Light"/>
              </a:rPr>
              <a:t>of the cell.</a:t>
            </a:r>
            <a:endParaRPr lang="zh-CN" altLang="en-US" dirty="0"/>
          </a:p>
        </p:txBody>
      </p:sp>
      <p:sp>
        <p:nvSpPr>
          <p:cNvPr id="4" name="Rectangle 3"/>
          <p:cNvSpPr/>
          <p:nvPr/>
        </p:nvSpPr>
        <p:spPr>
          <a:xfrm>
            <a:off x="1100326" y="318494"/>
            <a:ext cx="10137649" cy="523220"/>
          </a:xfrm>
          <a:prstGeom prst="rect">
            <a:avLst/>
          </a:prstGeom>
        </p:spPr>
        <p:txBody>
          <a:bodyPr wrap="square">
            <a:spAutoFit/>
          </a:bodyPr>
          <a:lstStyle/>
          <a:p>
            <a:r>
              <a:rPr lang="en-US" altLang="zh-CN" sz="2800" b="1" dirty="0">
                <a:solidFill>
                  <a:srgbClr val="1271FF"/>
                </a:solidFill>
                <a:latin typeface="FrutigerLTStd-Bold"/>
              </a:rPr>
              <a:t>Figure 8.5 </a:t>
            </a:r>
            <a:r>
              <a:rPr lang="en-US" altLang="zh-CN" sz="2800" b="1" dirty="0">
                <a:solidFill>
                  <a:srgbClr val="000000"/>
                </a:solidFill>
                <a:latin typeface="FrutigerLTStd-Bold"/>
              </a:rPr>
              <a:t>Consequences of loss </a:t>
            </a:r>
            <a:r>
              <a:rPr lang="en-US" altLang="zh-CN" sz="2800" b="1" dirty="0" smtClean="0">
                <a:solidFill>
                  <a:srgbClr val="000000"/>
                </a:solidFill>
                <a:latin typeface="FrutigerLTStd-Bold"/>
              </a:rPr>
              <a:t>of checkpoint </a:t>
            </a:r>
            <a:r>
              <a:rPr lang="en-US" altLang="zh-CN" sz="2800" b="1" dirty="0">
                <a:solidFill>
                  <a:srgbClr val="000000"/>
                </a:solidFill>
                <a:latin typeface="FrutigerLTStd-Bold"/>
              </a:rPr>
              <a:t>controls</a:t>
            </a:r>
            <a:endParaRPr lang="zh-CN" altLang="en-US" sz="2800" dirty="0"/>
          </a:p>
        </p:txBody>
      </p:sp>
    </p:spTree>
    <p:extLst>
      <p:ext uri="{BB962C8B-B14F-4D97-AF65-F5344CB8AC3E}">
        <p14:creationId xmlns:p14="http://schemas.microsoft.com/office/powerpoint/2010/main" val="555489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figure_08_05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6394" y="1051560"/>
            <a:ext cx="4389068" cy="3172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267968" y="4524940"/>
            <a:ext cx="9637774" cy="2031325"/>
          </a:xfrm>
          <a:prstGeom prst="rect">
            <a:avLst/>
          </a:prstGeom>
        </p:spPr>
        <p:txBody>
          <a:bodyPr wrap="square">
            <a:spAutoFit/>
          </a:bodyPr>
          <a:lstStyle/>
          <a:p>
            <a:r>
              <a:rPr lang="en-US" altLang="zh-CN" dirty="0">
                <a:latin typeface="FrutigerLTStd-Light"/>
              </a:rPr>
              <a:t>The </a:t>
            </a:r>
            <a:r>
              <a:rPr lang="en-US" altLang="zh-CN" dirty="0">
                <a:solidFill>
                  <a:srgbClr val="FF0000"/>
                </a:solidFill>
                <a:latin typeface="FrutigerLTStd-Light"/>
              </a:rPr>
              <a:t>Bub1</a:t>
            </a:r>
            <a:r>
              <a:rPr lang="en-US" altLang="zh-CN" dirty="0">
                <a:latin typeface="FrutigerLTStd-Light"/>
              </a:rPr>
              <a:t> protein normally </a:t>
            </a:r>
            <a:r>
              <a:rPr lang="en-US" altLang="zh-CN" dirty="0" smtClean="0">
                <a:latin typeface="FrutigerLTStd-Light"/>
              </a:rPr>
              <a:t>prevents separation </a:t>
            </a:r>
            <a:r>
              <a:rPr lang="en-US" altLang="zh-CN" dirty="0">
                <a:latin typeface="FrutigerLTStd-Light"/>
              </a:rPr>
              <a:t>of chromosomes in the </a:t>
            </a:r>
            <a:r>
              <a:rPr lang="en-US" altLang="zh-CN" dirty="0" smtClean="0">
                <a:latin typeface="FrutigerLTStd-Light"/>
              </a:rPr>
              <a:t>event that </a:t>
            </a:r>
            <a:r>
              <a:rPr lang="en-US" altLang="zh-CN" dirty="0">
                <a:latin typeface="FrutigerLTStd-Light"/>
              </a:rPr>
              <a:t>one or more chromosomal pairs </a:t>
            </a:r>
            <a:r>
              <a:rPr lang="en-US" altLang="zh-CN" dirty="0" smtClean="0">
                <a:latin typeface="FrutigerLTStd-Light"/>
              </a:rPr>
              <a:t>are not </a:t>
            </a:r>
            <a:r>
              <a:rPr lang="en-US" altLang="zh-CN" dirty="0">
                <a:latin typeface="FrutigerLTStd-Light"/>
              </a:rPr>
              <a:t>properly aligned on the </a:t>
            </a:r>
            <a:r>
              <a:rPr lang="en-US" altLang="zh-CN" dirty="0" smtClean="0">
                <a:latin typeface="FrutigerLTStd-Light"/>
              </a:rPr>
              <a:t>metaphase plate</a:t>
            </a:r>
            <a:r>
              <a:rPr lang="en-US" altLang="zh-CN" dirty="0">
                <a:latin typeface="FrutigerLTStd-Light"/>
              </a:rPr>
              <a:t>. In its absence, cells gain or </a:t>
            </a:r>
            <a:r>
              <a:rPr lang="en-US" altLang="zh-CN" dirty="0" smtClean="0">
                <a:latin typeface="FrutigerLTStd-Light"/>
              </a:rPr>
              <a:t>lose chromosomes</a:t>
            </a:r>
            <a:r>
              <a:rPr lang="en-US" altLang="zh-CN" dirty="0">
                <a:latin typeface="FrutigerLTStd-Light"/>
              </a:rPr>
              <a:t>, as seen in this </a:t>
            </a:r>
            <a:r>
              <a:rPr lang="en-US" altLang="zh-CN" dirty="0" smtClean="0">
                <a:solidFill>
                  <a:srgbClr val="FF0000"/>
                </a:solidFill>
                <a:latin typeface="FrutigerLTStd-Light"/>
              </a:rPr>
              <a:t>spectral karyotyping </a:t>
            </a:r>
            <a:r>
              <a:rPr lang="en-US" altLang="zh-CN" dirty="0">
                <a:solidFill>
                  <a:srgbClr val="FF0000"/>
                </a:solidFill>
                <a:latin typeface="FrutigerLTStd-Light"/>
              </a:rPr>
              <a:t>(SKY) </a:t>
            </a:r>
            <a:r>
              <a:rPr lang="en-US" altLang="zh-CN" dirty="0">
                <a:latin typeface="FrutigerLTStd-Light"/>
              </a:rPr>
              <a:t>analysis, </a:t>
            </a:r>
            <a:r>
              <a:rPr lang="en-US" altLang="zh-CN" dirty="0" smtClean="0">
                <a:latin typeface="FrutigerLTStd-Light"/>
              </a:rPr>
              <a:t>which indicates </a:t>
            </a:r>
            <a:r>
              <a:rPr lang="en-US" altLang="zh-CN" dirty="0">
                <a:latin typeface="FrutigerLTStd-Light"/>
              </a:rPr>
              <a:t>that </a:t>
            </a:r>
            <a:r>
              <a:rPr lang="en-US" altLang="zh-CN" u="sng" dirty="0">
                <a:latin typeface="FrutigerLTStd-Light"/>
              </a:rPr>
              <a:t>this human cell has </a:t>
            </a:r>
            <a:r>
              <a:rPr lang="en-US" altLang="zh-CN" u="sng" dirty="0" smtClean="0">
                <a:latin typeface="FrutigerLTStd-Light"/>
              </a:rPr>
              <a:t>only one </a:t>
            </a:r>
            <a:r>
              <a:rPr lang="en-US" altLang="zh-CN" u="sng" dirty="0">
                <a:latin typeface="FrutigerLTStd-Light"/>
              </a:rPr>
              <a:t>Chromosome 1 (</a:t>
            </a:r>
            <a:r>
              <a:rPr lang="en-US" altLang="zh-CN" i="1" u="sng" dirty="0">
                <a:latin typeface="FrutigerLTStd-LightItalic"/>
              </a:rPr>
              <a:t>yellow, arrow, </a:t>
            </a:r>
            <a:r>
              <a:rPr lang="en-US" altLang="zh-CN" i="1" u="sng" dirty="0" smtClean="0">
                <a:latin typeface="FrutigerLTStd-LightItalic"/>
              </a:rPr>
              <a:t>right</a:t>
            </a:r>
            <a:r>
              <a:rPr lang="en-US" altLang="zh-CN" u="sng" dirty="0" smtClean="0">
                <a:latin typeface="FrutigerLTStd-Light"/>
              </a:rPr>
              <a:t>) and </a:t>
            </a:r>
            <a:r>
              <a:rPr lang="en-US" altLang="zh-CN" u="sng" dirty="0">
                <a:latin typeface="FrutigerLTStd-Light"/>
              </a:rPr>
              <a:t>one Chromosome 6 (</a:t>
            </a:r>
            <a:r>
              <a:rPr lang="en-US" altLang="zh-CN" i="1" u="sng" dirty="0">
                <a:latin typeface="FrutigerLTStd-LightItalic"/>
              </a:rPr>
              <a:t>red, arrow, left</a:t>
            </a:r>
            <a:r>
              <a:rPr lang="en-US" altLang="zh-CN" u="sng" dirty="0" smtClean="0">
                <a:latin typeface="FrutigerLTStd-Light"/>
              </a:rPr>
              <a:t>).</a:t>
            </a:r>
            <a:r>
              <a:rPr lang="en-US" altLang="zh-CN" dirty="0" smtClean="0">
                <a:latin typeface="FrutigerLTStd-Light"/>
              </a:rPr>
              <a:t> (</a:t>
            </a:r>
            <a:r>
              <a:rPr lang="en-US" altLang="zh-CN" dirty="0">
                <a:latin typeface="FrutigerLTStd-Light"/>
              </a:rPr>
              <a:t>Several other red-colored </a:t>
            </a:r>
            <a:r>
              <a:rPr lang="en-US" altLang="zh-CN" dirty="0" smtClean="0">
                <a:latin typeface="FrutigerLTStd-Light"/>
              </a:rPr>
              <a:t>chromosomes are </a:t>
            </a:r>
            <a:r>
              <a:rPr lang="en-US" altLang="zh-CN" dirty="0">
                <a:latin typeface="FrutigerLTStd-Light"/>
              </a:rPr>
              <a:t>evident but can be identified </a:t>
            </a:r>
            <a:r>
              <a:rPr lang="en-US" altLang="zh-CN" dirty="0" smtClean="0">
                <a:latin typeface="FrutigerLTStd-Light"/>
              </a:rPr>
              <a:t>as belonging </a:t>
            </a:r>
            <a:r>
              <a:rPr lang="en-US" altLang="zh-CN" dirty="0">
                <a:latin typeface="FrutigerLTStd-Light"/>
              </a:rPr>
              <a:t>to other chromosome </a:t>
            </a:r>
            <a:r>
              <a:rPr lang="en-US" altLang="zh-CN" dirty="0" smtClean="0">
                <a:latin typeface="FrutigerLTStd-Light"/>
              </a:rPr>
              <a:t>pairs by </a:t>
            </a:r>
            <a:r>
              <a:rPr lang="en-US" altLang="zh-CN" dirty="0">
                <a:latin typeface="FrutigerLTStd-Light"/>
              </a:rPr>
              <a:t>their size and shading.)</a:t>
            </a:r>
            <a:endParaRPr lang="zh-CN" altLang="en-US" dirty="0"/>
          </a:p>
        </p:txBody>
      </p:sp>
      <p:sp>
        <p:nvSpPr>
          <p:cNvPr id="5" name="Rectangle 4"/>
          <p:cNvSpPr/>
          <p:nvPr/>
        </p:nvSpPr>
        <p:spPr>
          <a:xfrm>
            <a:off x="1100326" y="318494"/>
            <a:ext cx="10137649" cy="523220"/>
          </a:xfrm>
          <a:prstGeom prst="rect">
            <a:avLst/>
          </a:prstGeom>
        </p:spPr>
        <p:txBody>
          <a:bodyPr wrap="square">
            <a:spAutoFit/>
          </a:bodyPr>
          <a:lstStyle/>
          <a:p>
            <a:r>
              <a:rPr lang="en-US" altLang="zh-CN" sz="2800" b="1" dirty="0">
                <a:solidFill>
                  <a:srgbClr val="1271FF"/>
                </a:solidFill>
                <a:latin typeface="FrutigerLTStd-Bold"/>
              </a:rPr>
              <a:t>Figure 8.5 </a:t>
            </a:r>
            <a:r>
              <a:rPr lang="en-US" altLang="zh-CN" sz="2800" b="1" dirty="0">
                <a:solidFill>
                  <a:srgbClr val="000000"/>
                </a:solidFill>
                <a:latin typeface="FrutigerLTStd-Bold"/>
              </a:rPr>
              <a:t>Consequences of loss </a:t>
            </a:r>
            <a:r>
              <a:rPr lang="en-US" altLang="zh-CN" sz="2800" b="1" dirty="0" smtClean="0">
                <a:solidFill>
                  <a:srgbClr val="000000"/>
                </a:solidFill>
                <a:latin typeface="FrutigerLTStd-Bold"/>
              </a:rPr>
              <a:t>of checkpoint </a:t>
            </a:r>
            <a:r>
              <a:rPr lang="en-US" altLang="zh-CN" sz="2800" b="1" dirty="0">
                <a:solidFill>
                  <a:srgbClr val="000000"/>
                </a:solidFill>
                <a:latin typeface="FrutigerLTStd-Bold"/>
              </a:rPr>
              <a:t>controls</a:t>
            </a:r>
            <a:endParaRPr lang="zh-CN" altLang="en-US" sz="2800" dirty="0"/>
          </a:p>
        </p:txBody>
      </p:sp>
    </p:spTree>
    <p:extLst>
      <p:ext uri="{BB962C8B-B14F-4D97-AF65-F5344CB8AC3E}">
        <p14:creationId xmlns:p14="http://schemas.microsoft.com/office/powerpoint/2010/main" val="607904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figure_08_05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33" y="1871910"/>
            <a:ext cx="4226560" cy="332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60264" y="2240221"/>
            <a:ext cx="6096000" cy="2585323"/>
          </a:xfrm>
          <a:prstGeom prst="rect">
            <a:avLst/>
          </a:prstGeom>
        </p:spPr>
        <p:txBody>
          <a:bodyPr>
            <a:spAutoFit/>
          </a:bodyPr>
          <a:lstStyle/>
          <a:p>
            <a:r>
              <a:rPr lang="en-US" altLang="zh-CN" dirty="0">
                <a:latin typeface="FrutigerLTStd-Light"/>
              </a:rPr>
              <a:t>The </a:t>
            </a:r>
            <a:r>
              <a:rPr lang="en-US" altLang="zh-CN" dirty="0" smtClean="0">
                <a:solidFill>
                  <a:srgbClr val="FF0000"/>
                </a:solidFill>
                <a:latin typeface="FrutigerLTStd-Light"/>
              </a:rPr>
              <a:t>ATR</a:t>
            </a:r>
            <a:r>
              <a:rPr lang="en-US" altLang="zh-CN" dirty="0" smtClean="0">
                <a:latin typeface="FrutigerLTStd-Light"/>
              </a:rPr>
              <a:t> (ataxia </a:t>
            </a:r>
            <a:r>
              <a:rPr lang="en-US" altLang="zh-CN" dirty="0">
                <a:latin typeface="FrutigerLTStd-Light"/>
              </a:rPr>
              <a:t>telangiectasia and Rad3 related)</a:t>
            </a:r>
          </a:p>
          <a:p>
            <a:r>
              <a:rPr lang="en-US" altLang="zh-CN" dirty="0">
                <a:latin typeface="FrutigerLTStd-Light"/>
              </a:rPr>
              <a:t>protein kinase is responsible for, </a:t>
            </a:r>
            <a:r>
              <a:rPr lang="en-US" altLang="zh-CN" dirty="0" smtClean="0">
                <a:latin typeface="FrutigerLTStd-Light"/>
              </a:rPr>
              <a:t>among other </a:t>
            </a:r>
            <a:r>
              <a:rPr lang="en-US" altLang="zh-CN" dirty="0">
                <a:latin typeface="FrutigerLTStd-Light"/>
              </a:rPr>
              <a:t>functions, halting further </a:t>
            </a:r>
            <a:r>
              <a:rPr lang="en-US" altLang="zh-CN" dirty="0" smtClean="0">
                <a:latin typeface="FrutigerLTStd-Light"/>
              </a:rPr>
              <a:t>DNA replication </a:t>
            </a:r>
            <a:r>
              <a:rPr lang="en-US" altLang="zh-CN" dirty="0">
                <a:latin typeface="FrutigerLTStd-Light"/>
              </a:rPr>
              <a:t>until stalled replication </a:t>
            </a:r>
            <a:r>
              <a:rPr lang="en-US" altLang="zh-CN" dirty="0" smtClean="0">
                <a:latin typeface="FrutigerLTStd-Light"/>
              </a:rPr>
              <a:t>forks are </a:t>
            </a:r>
            <a:r>
              <a:rPr lang="en-US" altLang="zh-CN" dirty="0">
                <a:latin typeface="FrutigerLTStd-Light"/>
              </a:rPr>
              <a:t>repaired. In its absence, </a:t>
            </a:r>
            <a:r>
              <a:rPr lang="en-US" altLang="zh-CN" i="1" dirty="0" smtClean="0">
                <a:latin typeface="FrutigerLTStd-LightItalic"/>
              </a:rPr>
              <a:t>fragile sites</a:t>
            </a:r>
            <a:r>
              <a:rPr lang="en-US" altLang="zh-CN" dirty="0" smtClean="0">
                <a:latin typeface="FrutigerLTStd-Light"/>
              </a:rPr>
              <a:t>—sites </a:t>
            </a:r>
            <a:r>
              <a:rPr lang="en-US" altLang="zh-CN" dirty="0">
                <a:latin typeface="FrutigerLTStd-Light"/>
              </a:rPr>
              <a:t>in the chromosome </a:t>
            </a:r>
            <a:r>
              <a:rPr lang="en-US" altLang="zh-CN" dirty="0" smtClean="0">
                <a:latin typeface="FrutigerLTStd-Light"/>
              </a:rPr>
              <a:t>prone to </a:t>
            </a:r>
            <a:r>
              <a:rPr lang="en-US" altLang="zh-CN" dirty="0">
                <a:latin typeface="FrutigerLTStd-Light"/>
              </a:rPr>
              <a:t>breakage—become visible </a:t>
            </a:r>
            <a:r>
              <a:rPr lang="en-US" altLang="zh-CN" dirty="0" smtClean="0">
                <a:latin typeface="FrutigerLTStd-Light"/>
              </a:rPr>
              <a:t>upon </a:t>
            </a:r>
            <a:r>
              <a:rPr lang="en-US" altLang="zh-CN" dirty="0" err="1" smtClean="0">
                <a:latin typeface="FrutigerLTStd-Light"/>
              </a:rPr>
              <a:t>karyotypic</a:t>
            </a:r>
            <a:r>
              <a:rPr lang="en-US" altLang="zh-CN" dirty="0" smtClean="0">
                <a:latin typeface="FrutigerLTStd-Light"/>
              </a:rPr>
              <a:t> </a:t>
            </a:r>
            <a:r>
              <a:rPr lang="en-US" altLang="zh-CN" dirty="0">
                <a:latin typeface="FrutigerLTStd-Light"/>
              </a:rPr>
              <a:t>analysis. Here, fragile sites </a:t>
            </a:r>
            <a:r>
              <a:rPr lang="en-US" altLang="zh-CN" dirty="0" smtClean="0">
                <a:latin typeface="FrutigerLTStd-Light"/>
              </a:rPr>
              <a:t>on human </a:t>
            </a:r>
            <a:r>
              <a:rPr lang="en-US" altLang="zh-CN" dirty="0">
                <a:latin typeface="FrutigerLTStd-Light"/>
              </a:rPr>
              <a:t>Chromosomes 3 and 16 (</a:t>
            </a:r>
            <a:r>
              <a:rPr lang="en-US" altLang="zh-CN" i="1" dirty="0" smtClean="0">
                <a:latin typeface="FrutigerLTStd-LightItalic"/>
              </a:rPr>
              <a:t>white arrows</a:t>
            </a:r>
            <a:r>
              <a:rPr lang="en-US" altLang="zh-CN" dirty="0">
                <a:latin typeface="FrutigerLTStd-Light"/>
              </a:rPr>
              <a:t>) are apparent in cells lacking </a:t>
            </a:r>
            <a:r>
              <a:rPr lang="en-US" altLang="zh-CN" dirty="0" smtClean="0">
                <a:latin typeface="FrutigerLTStd-Light"/>
              </a:rPr>
              <a:t>ATR function</a:t>
            </a:r>
            <a:r>
              <a:rPr lang="en-US" altLang="zh-CN" dirty="0">
                <a:latin typeface="FrutigerLTStd-Light"/>
              </a:rPr>
              <a:t>.</a:t>
            </a:r>
            <a:endParaRPr lang="zh-CN" altLang="en-US" dirty="0"/>
          </a:p>
        </p:txBody>
      </p:sp>
      <p:sp>
        <p:nvSpPr>
          <p:cNvPr id="5" name="Rectangle 4"/>
          <p:cNvSpPr/>
          <p:nvPr/>
        </p:nvSpPr>
        <p:spPr>
          <a:xfrm>
            <a:off x="1100326" y="318494"/>
            <a:ext cx="10137649" cy="523220"/>
          </a:xfrm>
          <a:prstGeom prst="rect">
            <a:avLst/>
          </a:prstGeom>
        </p:spPr>
        <p:txBody>
          <a:bodyPr wrap="square">
            <a:spAutoFit/>
          </a:bodyPr>
          <a:lstStyle/>
          <a:p>
            <a:r>
              <a:rPr lang="en-US" altLang="zh-CN" sz="2800" b="1" dirty="0">
                <a:solidFill>
                  <a:srgbClr val="1271FF"/>
                </a:solidFill>
                <a:latin typeface="FrutigerLTStd-Bold"/>
              </a:rPr>
              <a:t>Figure 8.5 </a:t>
            </a:r>
            <a:r>
              <a:rPr lang="en-US" altLang="zh-CN" sz="2800" b="1" dirty="0">
                <a:solidFill>
                  <a:srgbClr val="000000"/>
                </a:solidFill>
                <a:latin typeface="FrutigerLTStd-Bold"/>
              </a:rPr>
              <a:t>Consequences of loss </a:t>
            </a:r>
            <a:r>
              <a:rPr lang="en-US" altLang="zh-CN" sz="2800" b="1" dirty="0" smtClean="0">
                <a:solidFill>
                  <a:srgbClr val="000000"/>
                </a:solidFill>
                <a:latin typeface="FrutigerLTStd-Bold"/>
              </a:rPr>
              <a:t>of checkpoint </a:t>
            </a:r>
            <a:r>
              <a:rPr lang="en-US" altLang="zh-CN" sz="2800" b="1" dirty="0">
                <a:solidFill>
                  <a:srgbClr val="000000"/>
                </a:solidFill>
                <a:latin typeface="FrutigerLTStd-Bold"/>
              </a:rPr>
              <a:t>controls</a:t>
            </a:r>
            <a:endParaRPr lang="zh-CN" altLang="en-US" sz="2800" dirty="0"/>
          </a:p>
        </p:txBody>
      </p:sp>
    </p:spTree>
    <p:extLst>
      <p:ext uri="{BB962C8B-B14F-4D97-AF65-F5344CB8AC3E}">
        <p14:creationId xmlns:p14="http://schemas.microsoft.com/office/powerpoint/2010/main" val="2599556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2936" y="2235815"/>
            <a:ext cx="9790176"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8.2 Cells make decisions about growth and quiescence</a:t>
            </a:r>
          </a:p>
          <a:p>
            <a:pPr algn="ctr">
              <a:lnSpc>
                <a:spcPct val="150000"/>
              </a:lnSpc>
            </a:pPr>
            <a:r>
              <a:rPr lang="en-US" altLang="zh-CN" sz="2800" dirty="0">
                <a:solidFill>
                  <a:srgbClr val="1271FF"/>
                </a:solidFill>
                <a:latin typeface="ACaslonPro-Regular"/>
              </a:rPr>
              <a:t>during a specific period in the G1 phase</a:t>
            </a:r>
            <a:endParaRPr lang="zh-CN" altLang="en-US" sz="2800" dirty="0"/>
          </a:p>
        </p:txBody>
      </p:sp>
    </p:spTree>
    <p:extLst>
      <p:ext uri="{BB962C8B-B14F-4D97-AF65-F5344CB8AC3E}">
        <p14:creationId xmlns:p14="http://schemas.microsoft.com/office/powerpoint/2010/main" val="4145155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figure_08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73" y="1664208"/>
            <a:ext cx="6309357" cy="443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4048" y="361295"/>
            <a:ext cx="11530584" cy="461665"/>
          </a:xfrm>
          <a:prstGeom prst="rect">
            <a:avLst/>
          </a:prstGeom>
        </p:spPr>
        <p:txBody>
          <a:bodyPr wrap="square">
            <a:spAutoFit/>
          </a:bodyPr>
          <a:lstStyle/>
          <a:p>
            <a:r>
              <a:rPr lang="en-US" altLang="zh-CN" sz="2400" b="1" dirty="0">
                <a:solidFill>
                  <a:srgbClr val="1271FF"/>
                </a:solidFill>
                <a:latin typeface="FrutigerLTStd-Bold"/>
              </a:rPr>
              <a:t>Figure 8.6 </a:t>
            </a:r>
            <a:r>
              <a:rPr lang="en-US" altLang="zh-CN" sz="2400" b="1" dirty="0">
                <a:solidFill>
                  <a:srgbClr val="000000"/>
                </a:solidFill>
                <a:latin typeface="FrutigerLTStd-Bold"/>
              </a:rPr>
              <a:t>Responsiveness </a:t>
            </a:r>
            <a:r>
              <a:rPr lang="en-US" altLang="zh-CN" sz="2400" b="1" dirty="0" smtClean="0">
                <a:solidFill>
                  <a:srgbClr val="000000"/>
                </a:solidFill>
                <a:latin typeface="FrutigerLTStd-Bold"/>
              </a:rPr>
              <a:t>to extracellular </a:t>
            </a:r>
            <a:r>
              <a:rPr lang="en-US" altLang="zh-CN" sz="2400" b="1" dirty="0">
                <a:solidFill>
                  <a:srgbClr val="000000"/>
                </a:solidFill>
                <a:latin typeface="FrutigerLTStd-Bold"/>
              </a:rPr>
              <a:t>signals during the </a:t>
            </a:r>
            <a:r>
              <a:rPr lang="en-US" altLang="zh-CN" sz="2400" b="1" dirty="0" smtClean="0">
                <a:solidFill>
                  <a:srgbClr val="000000"/>
                </a:solidFill>
                <a:latin typeface="FrutigerLTStd-Bold"/>
              </a:rPr>
              <a:t>cell cycle</a:t>
            </a:r>
            <a:endParaRPr lang="zh-CN" altLang="en-US" sz="2400" dirty="0"/>
          </a:p>
        </p:txBody>
      </p:sp>
      <p:sp>
        <p:nvSpPr>
          <p:cNvPr id="2" name="Rectangle 1"/>
          <p:cNvSpPr/>
          <p:nvPr/>
        </p:nvSpPr>
        <p:spPr>
          <a:xfrm>
            <a:off x="7086600" y="1851755"/>
            <a:ext cx="4745736" cy="3447098"/>
          </a:xfrm>
          <a:prstGeom prst="rect">
            <a:avLst/>
          </a:prstGeom>
        </p:spPr>
        <p:txBody>
          <a:bodyPr wrap="square">
            <a:spAutoFit/>
          </a:bodyPr>
          <a:lstStyle/>
          <a:p>
            <a:r>
              <a:rPr lang="en-US" altLang="zh-CN" u="sng" dirty="0">
                <a:latin typeface="FrutigerLTStd-Light"/>
              </a:rPr>
              <a:t>Cells respond to </a:t>
            </a:r>
            <a:r>
              <a:rPr lang="en-US" altLang="zh-CN" u="sng" dirty="0" smtClean="0">
                <a:latin typeface="FrutigerLTStd-Light"/>
              </a:rPr>
              <a:t>extracellular mitogens </a:t>
            </a:r>
            <a:r>
              <a:rPr lang="en-US" altLang="zh-CN" u="sng" dirty="0">
                <a:latin typeface="FrutigerLTStd-Light"/>
              </a:rPr>
              <a:t>and inhibitory factors (such </a:t>
            </a:r>
            <a:r>
              <a:rPr lang="en-US" altLang="zh-CN" u="sng" dirty="0" smtClean="0">
                <a:latin typeface="FrutigerLTStd-Light"/>
              </a:rPr>
              <a:t>as TGF-</a:t>
            </a:r>
            <a:r>
              <a:rPr lang="en-US" altLang="zh-CN" u="sng" dirty="0" smtClean="0">
                <a:latin typeface="TimesNewRomanPSMT"/>
              </a:rPr>
              <a:t>β</a:t>
            </a:r>
            <a:r>
              <a:rPr lang="en-US" altLang="zh-CN" u="sng" dirty="0">
                <a:latin typeface="FrutigerLTStd-Light"/>
              </a:rPr>
              <a:t>) only in a discrete window of </a:t>
            </a:r>
            <a:r>
              <a:rPr lang="en-US" altLang="zh-CN" u="sng" dirty="0" smtClean="0">
                <a:latin typeface="FrutigerLTStd-Light"/>
              </a:rPr>
              <a:t>time that </a:t>
            </a:r>
            <a:r>
              <a:rPr lang="en-US" altLang="zh-CN" u="sng" dirty="0">
                <a:latin typeface="FrutigerLTStd-Light"/>
              </a:rPr>
              <a:t>begins at the onset of G1 and </a:t>
            </a:r>
            <a:r>
              <a:rPr lang="en-US" altLang="zh-CN" u="sng" dirty="0" smtClean="0">
                <a:latin typeface="FrutigerLTStd-Light"/>
              </a:rPr>
              <a:t>ends just </a:t>
            </a:r>
            <a:r>
              <a:rPr lang="en-US" altLang="zh-CN" u="sng" dirty="0">
                <a:latin typeface="FrutigerLTStd-Light"/>
              </a:rPr>
              <a:t>before the end of G1. </a:t>
            </a:r>
            <a:r>
              <a:rPr lang="en-US" altLang="zh-CN" dirty="0">
                <a:latin typeface="FrutigerLTStd-Light"/>
              </a:rPr>
              <a:t>The end of </a:t>
            </a:r>
            <a:r>
              <a:rPr lang="en-US" altLang="zh-CN" dirty="0" smtClean="0">
                <a:latin typeface="FrutigerLTStd-Light"/>
              </a:rPr>
              <a:t>this time </a:t>
            </a:r>
            <a:r>
              <a:rPr lang="en-US" altLang="zh-CN" dirty="0">
                <a:latin typeface="FrutigerLTStd-Light"/>
              </a:rPr>
              <a:t>window is often designated as </a:t>
            </a:r>
            <a:r>
              <a:rPr lang="en-US" altLang="zh-CN" dirty="0" smtClean="0">
                <a:latin typeface="FrutigerLTStd-Light"/>
              </a:rPr>
              <a:t>the </a:t>
            </a:r>
            <a:r>
              <a:rPr lang="en-US" altLang="zh-CN" u="sng" dirty="0" smtClean="0">
                <a:solidFill>
                  <a:srgbClr val="FF0000"/>
                </a:solidFill>
                <a:latin typeface="FrutigerLTStd-Light"/>
              </a:rPr>
              <a:t>restriction </a:t>
            </a:r>
            <a:r>
              <a:rPr lang="en-US" altLang="zh-CN" u="sng" dirty="0">
                <a:solidFill>
                  <a:srgbClr val="FF0000"/>
                </a:solidFill>
                <a:latin typeface="FrutigerLTStd-Light"/>
              </a:rPr>
              <a:t>(R) point</a:t>
            </a:r>
            <a:r>
              <a:rPr lang="en-US" altLang="zh-CN" dirty="0">
                <a:latin typeface="FrutigerLTStd-Light"/>
              </a:rPr>
              <a:t>, which denotes </a:t>
            </a:r>
            <a:r>
              <a:rPr lang="en-US" altLang="zh-CN" dirty="0" smtClean="0">
                <a:latin typeface="FrutigerLTStd-Light"/>
              </a:rPr>
              <a:t>the point </a:t>
            </a:r>
            <a:r>
              <a:rPr lang="en-US" altLang="zh-CN" dirty="0">
                <a:latin typeface="FrutigerLTStd-Light"/>
              </a:rPr>
              <a:t>in time when the cell must </a:t>
            </a:r>
            <a:r>
              <a:rPr lang="en-US" altLang="zh-CN" dirty="0" smtClean="0">
                <a:latin typeface="FrutigerLTStd-Light"/>
              </a:rPr>
              <a:t>make the </a:t>
            </a:r>
            <a:r>
              <a:rPr lang="en-US" altLang="zh-CN" dirty="0">
                <a:latin typeface="FrutigerLTStd-Light"/>
              </a:rPr>
              <a:t>commitment to advance through </a:t>
            </a:r>
            <a:r>
              <a:rPr lang="en-US" altLang="zh-CN" dirty="0" smtClean="0">
                <a:latin typeface="FrutigerLTStd-Light"/>
              </a:rPr>
              <a:t>the remainder </a:t>
            </a:r>
            <a:r>
              <a:rPr lang="en-US" altLang="zh-CN" dirty="0">
                <a:latin typeface="FrutigerLTStd-Light"/>
              </a:rPr>
              <a:t>of the cell cycle through </a:t>
            </a:r>
            <a:r>
              <a:rPr lang="en-US" altLang="zh-CN" dirty="0" smtClean="0">
                <a:latin typeface="FrutigerLTStd-Light"/>
              </a:rPr>
              <a:t>M phase</a:t>
            </a:r>
            <a:r>
              <a:rPr lang="en-US" altLang="zh-CN" dirty="0">
                <a:latin typeface="FrutigerLTStd-Light"/>
              </a:rPr>
              <a:t>, to remain in G1, or to retreat </a:t>
            </a:r>
            <a:r>
              <a:rPr lang="en-US" altLang="zh-CN" dirty="0" smtClean="0">
                <a:latin typeface="FrutigerLTStd-Light"/>
              </a:rPr>
              <a:t>from the </a:t>
            </a:r>
            <a:r>
              <a:rPr lang="en-US" altLang="zh-CN" dirty="0">
                <a:latin typeface="FrutigerLTStd-Light"/>
              </a:rPr>
              <a:t>active cell cycle into G0.</a:t>
            </a:r>
            <a:endParaRPr lang="zh-CN" altLang="en-US" dirty="0"/>
          </a:p>
        </p:txBody>
      </p:sp>
    </p:spTree>
    <p:extLst>
      <p:ext uri="{BB962C8B-B14F-4D97-AF65-F5344CB8AC3E}">
        <p14:creationId xmlns:p14="http://schemas.microsoft.com/office/powerpoint/2010/main" val="3743172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0168" y="457200"/>
            <a:ext cx="4368119" cy="646331"/>
          </a:xfrm>
          <a:prstGeom prst="rect">
            <a:avLst/>
          </a:prstGeom>
          <a:noFill/>
        </p:spPr>
        <p:txBody>
          <a:bodyPr wrap="none" rtlCol="0">
            <a:spAutoFit/>
          </a:bodyPr>
          <a:lstStyle/>
          <a:p>
            <a:r>
              <a:rPr lang="en-US" altLang="zh-CN" sz="3600" b="1" dirty="0" smtClean="0">
                <a:solidFill>
                  <a:srgbClr val="FF0000"/>
                </a:solidFill>
              </a:rPr>
              <a:t>Outline of this lecture</a:t>
            </a:r>
            <a:endParaRPr lang="zh-CN" altLang="en-US" sz="3600" b="1" dirty="0">
              <a:solidFill>
                <a:srgbClr val="FF0000"/>
              </a:solidFill>
            </a:endParaRPr>
          </a:p>
        </p:txBody>
      </p:sp>
      <p:sp>
        <p:nvSpPr>
          <p:cNvPr id="3" name="TextBox 2"/>
          <p:cNvSpPr txBox="1"/>
          <p:nvPr/>
        </p:nvSpPr>
        <p:spPr>
          <a:xfrm>
            <a:off x="1340475" y="1883664"/>
            <a:ext cx="9736961" cy="3539430"/>
          </a:xfrm>
          <a:prstGeom prst="rect">
            <a:avLst/>
          </a:prstGeom>
          <a:noFill/>
        </p:spPr>
        <p:txBody>
          <a:bodyPr wrap="none" rtlCol="0">
            <a:spAutoFit/>
          </a:bodyPr>
          <a:lstStyle/>
          <a:p>
            <a:r>
              <a:rPr lang="en-US" altLang="zh-CN" sz="2800" b="1" dirty="0" smtClean="0"/>
              <a:t>1, Cell cycle checkpoints and cancer;</a:t>
            </a:r>
          </a:p>
          <a:p>
            <a:endParaRPr lang="en-US" altLang="zh-CN" sz="2800" dirty="0" smtClean="0"/>
          </a:p>
          <a:p>
            <a:r>
              <a:rPr lang="en-US" altLang="zh-CN" sz="2800" b="1" dirty="0" smtClean="0"/>
              <a:t>2, Basic mechanisms of cell cycle;</a:t>
            </a:r>
          </a:p>
          <a:p>
            <a:r>
              <a:rPr lang="en-US" altLang="zh-CN" sz="2800" dirty="0" err="1" smtClean="0"/>
              <a:t>Cyclin+CDK</a:t>
            </a:r>
            <a:endParaRPr lang="en-US" altLang="zh-CN" sz="2800" dirty="0" smtClean="0"/>
          </a:p>
          <a:p>
            <a:r>
              <a:rPr lang="en-US" altLang="zh-CN" sz="2800" dirty="0" smtClean="0"/>
              <a:t>CDK inhibitor</a:t>
            </a:r>
          </a:p>
          <a:p>
            <a:endParaRPr lang="en-US" altLang="zh-CN" sz="2800" dirty="0"/>
          </a:p>
          <a:p>
            <a:r>
              <a:rPr lang="en-US" altLang="zh-CN" sz="2800" b="1" dirty="0" smtClean="0"/>
              <a:t>3, RB-E2F in </a:t>
            </a:r>
            <a:r>
              <a:rPr lang="en-US" altLang="zh-CN" sz="2800" b="1" dirty="0">
                <a:solidFill>
                  <a:srgbClr val="252525"/>
                </a:solidFill>
                <a:latin typeface="Arial" panose="020B0604020202020204" pitchFamily="34" charset="0"/>
              </a:rPr>
              <a:t>restriction </a:t>
            </a:r>
            <a:r>
              <a:rPr lang="en-US" altLang="zh-CN" sz="2800" b="1" dirty="0" smtClean="0">
                <a:solidFill>
                  <a:srgbClr val="252525"/>
                </a:solidFill>
                <a:latin typeface="Arial" panose="020B0604020202020204" pitchFamily="34" charset="0"/>
              </a:rPr>
              <a:t>checkpoint regulation and cancer;</a:t>
            </a:r>
          </a:p>
          <a:p>
            <a:endParaRPr lang="zh-CN" altLang="en-US" sz="2800" dirty="0"/>
          </a:p>
        </p:txBody>
      </p:sp>
    </p:spTree>
    <p:extLst>
      <p:ext uri="{BB962C8B-B14F-4D97-AF65-F5344CB8AC3E}">
        <p14:creationId xmlns:p14="http://schemas.microsoft.com/office/powerpoint/2010/main" val="169116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1496" y="2235815"/>
            <a:ext cx="950671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8.3 </a:t>
            </a:r>
            <a:r>
              <a:rPr lang="en-US" altLang="zh-CN" sz="2800" dirty="0" err="1">
                <a:solidFill>
                  <a:srgbClr val="1271FF"/>
                </a:solidFill>
                <a:latin typeface="ACaslonPro-Regular"/>
              </a:rPr>
              <a:t>Cyclins</a:t>
            </a:r>
            <a:r>
              <a:rPr lang="en-US" altLang="zh-CN" sz="2800" dirty="0">
                <a:solidFill>
                  <a:srgbClr val="1271FF"/>
                </a:solidFill>
                <a:latin typeface="ACaslonPro-Regular"/>
              </a:rPr>
              <a:t> and </a:t>
            </a:r>
            <a:r>
              <a:rPr lang="en-US" altLang="zh-CN" sz="2800" dirty="0" err="1">
                <a:solidFill>
                  <a:srgbClr val="1271FF"/>
                </a:solidFill>
                <a:latin typeface="ACaslonPro-Regular"/>
              </a:rPr>
              <a:t>cyclin</a:t>
            </a:r>
            <a:r>
              <a:rPr lang="en-US" altLang="zh-CN" sz="2800" dirty="0">
                <a:solidFill>
                  <a:srgbClr val="1271FF"/>
                </a:solidFill>
                <a:latin typeface="ACaslonPro-Regular"/>
              </a:rPr>
              <a:t>-dependent kinases constitute </a:t>
            </a:r>
            <a:r>
              <a:rPr lang="en-US" altLang="zh-CN" sz="2800" dirty="0" smtClean="0">
                <a:solidFill>
                  <a:srgbClr val="1271FF"/>
                </a:solidFill>
                <a:latin typeface="ACaslonPro-Regular"/>
              </a:rPr>
              <a:t>the core </a:t>
            </a:r>
            <a:r>
              <a:rPr lang="en-US" altLang="zh-CN" sz="2800" dirty="0">
                <a:solidFill>
                  <a:srgbClr val="1271FF"/>
                </a:solidFill>
                <a:latin typeface="ACaslonPro-Regular"/>
              </a:rPr>
              <a:t>components of the cell cycle clock</a:t>
            </a:r>
            <a:endParaRPr lang="zh-CN" altLang="en-US" sz="2800" dirty="0"/>
          </a:p>
        </p:txBody>
      </p:sp>
    </p:spTree>
    <p:extLst>
      <p:ext uri="{BB962C8B-B14F-4D97-AF65-F5344CB8AC3E}">
        <p14:creationId xmlns:p14="http://schemas.microsoft.com/office/powerpoint/2010/main" val="1789833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13295" y="1071090"/>
            <a:ext cx="6910314" cy="3696610"/>
          </a:xfrm>
          <a:prstGeom prst="rect">
            <a:avLst/>
          </a:prstGeom>
        </p:spPr>
      </p:pic>
      <p:sp>
        <p:nvSpPr>
          <p:cNvPr id="4" name="Rectangle 3"/>
          <p:cNvSpPr/>
          <p:nvPr/>
        </p:nvSpPr>
        <p:spPr>
          <a:xfrm>
            <a:off x="2313295" y="5426495"/>
            <a:ext cx="6710150" cy="369332"/>
          </a:xfrm>
          <a:prstGeom prst="rect">
            <a:avLst/>
          </a:prstGeom>
        </p:spPr>
        <p:txBody>
          <a:bodyPr wrap="square">
            <a:spAutoFit/>
          </a:bodyPr>
          <a:lstStyle/>
          <a:p>
            <a:r>
              <a:rPr lang="en-US" altLang="zh-CN" dirty="0" smtClean="0">
                <a:latin typeface="宋体" panose="02010600030101010101" pitchFamily="2" charset="-122"/>
              </a:rPr>
              <a:t>“</a:t>
            </a:r>
            <a:r>
              <a:rPr lang="en-US" altLang="zh-CN" dirty="0">
                <a:latin typeface="宋体" panose="02010600030101010101" pitchFamily="2" charset="-122"/>
              </a:rPr>
              <a:t>for their discovery of key regulators of the cell cycle” </a:t>
            </a:r>
            <a:endParaRPr lang="zh-CN" altLang="en-US" dirty="0"/>
          </a:p>
        </p:txBody>
      </p:sp>
      <p:sp>
        <p:nvSpPr>
          <p:cNvPr id="5" name="TextBox 4"/>
          <p:cNvSpPr txBox="1"/>
          <p:nvPr/>
        </p:nvSpPr>
        <p:spPr>
          <a:xfrm>
            <a:off x="2933573" y="4866265"/>
            <a:ext cx="5669757" cy="461665"/>
          </a:xfrm>
          <a:prstGeom prst="rect">
            <a:avLst/>
          </a:prstGeom>
          <a:noFill/>
        </p:spPr>
        <p:txBody>
          <a:bodyPr wrap="none" rtlCol="0">
            <a:spAutoFit/>
          </a:bodyPr>
          <a:lstStyle/>
          <a:p>
            <a:r>
              <a:rPr lang="en-US" altLang="zh-CN" sz="2400" b="1" dirty="0"/>
              <a:t>2001 Nobel Prize in Physiology or Medicine</a:t>
            </a:r>
            <a:endParaRPr lang="zh-CN" altLang="en-US" sz="2400" b="1" dirty="0"/>
          </a:p>
        </p:txBody>
      </p:sp>
    </p:spTree>
    <p:extLst>
      <p:ext uri="{BB962C8B-B14F-4D97-AF65-F5344CB8AC3E}">
        <p14:creationId xmlns:p14="http://schemas.microsoft.com/office/powerpoint/2010/main" val="2338710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4143" y="382130"/>
            <a:ext cx="6263253" cy="646331"/>
          </a:xfrm>
          <a:prstGeom prst="rect">
            <a:avLst/>
          </a:prstGeom>
          <a:noFill/>
        </p:spPr>
        <p:txBody>
          <a:bodyPr wrap="none" rtlCol="0">
            <a:spAutoFit/>
          </a:bodyPr>
          <a:lstStyle/>
          <a:p>
            <a:r>
              <a:rPr lang="en-US" altLang="zh-CN" sz="3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Major discoveries in cell cycle</a:t>
            </a:r>
            <a:endParaRPr lang="zh-CN" altLang="en-US" sz="36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Rectangle 3"/>
          <p:cNvSpPr/>
          <p:nvPr/>
        </p:nvSpPr>
        <p:spPr>
          <a:xfrm>
            <a:off x="1711685" y="4603817"/>
            <a:ext cx="9252854" cy="400110"/>
          </a:xfrm>
          <a:prstGeom prst="rect">
            <a:avLst/>
          </a:prstGeom>
        </p:spPr>
        <p:txBody>
          <a:bodyPr wrap="none">
            <a:spAutoFit/>
          </a:bodyPr>
          <a:lstStyle/>
          <a:p>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Yoshio Masui                            1971              Maturation promoting </a:t>
            </a:r>
            <a:r>
              <a:rPr lang="en-US" altLang="zh-CN" sz="2000" b="1" dirty="0" smtClean="0">
                <a:latin typeface="Arial Unicode MS" panose="020B0604020202020204" pitchFamily="34" charset="-122"/>
                <a:ea typeface="Arial Unicode MS" panose="020B0604020202020204" pitchFamily="34" charset="-122"/>
                <a:cs typeface="Arial Unicode MS" panose="020B0604020202020204" pitchFamily="34" charset="-122"/>
              </a:rPr>
              <a:t>factor (MPF)</a:t>
            </a:r>
            <a:endParaRPr lang="zh-CN" altLang="en-US" sz="20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TextBox 4"/>
          <p:cNvSpPr txBox="1"/>
          <p:nvPr/>
        </p:nvSpPr>
        <p:spPr>
          <a:xfrm>
            <a:off x="1711685" y="2143722"/>
            <a:ext cx="8977138" cy="400110"/>
          </a:xfrm>
          <a:prstGeom prst="rect">
            <a:avLst/>
          </a:prstGeom>
          <a:noFill/>
        </p:spPr>
        <p:txBody>
          <a:bodyPr wrap="none" rtlCol="0">
            <a:spAutoFit/>
          </a:bodyPr>
          <a:lstStyle/>
          <a:p>
            <a:r>
              <a:rPr lang="en-US" altLang="zh-CN" sz="2000" b="1" dirty="0" smtClean="0">
                <a:latin typeface="Arial Unicode MS" panose="020B0604020202020204" pitchFamily="34" charset="-122"/>
                <a:ea typeface="Arial Unicode MS" panose="020B0604020202020204" pitchFamily="34" charset="-122"/>
                <a:cs typeface="Arial Unicode MS" panose="020B0604020202020204" pitchFamily="34" charset="-122"/>
              </a:rPr>
              <a:t>Leland H. Hartwell                    1970             Cdc28 (budding yeast)                </a:t>
            </a:r>
            <a:endParaRPr lang="zh-CN" altLang="en-US" sz="20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TextBox 5"/>
          <p:cNvSpPr txBox="1"/>
          <p:nvPr/>
        </p:nvSpPr>
        <p:spPr>
          <a:xfrm>
            <a:off x="1711685" y="3019392"/>
            <a:ext cx="7454285" cy="400110"/>
          </a:xfrm>
          <a:prstGeom prst="rect">
            <a:avLst/>
          </a:prstGeom>
          <a:noFill/>
        </p:spPr>
        <p:txBody>
          <a:bodyPr wrap="none" rtlCol="0">
            <a:spAutoFit/>
          </a:bodyPr>
          <a:lstStyle/>
          <a:p>
            <a:r>
              <a:rPr lang="en-US" altLang="zh-CN" sz="2000" b="1" dirty="0" smtClean="0">
                <a:latin typeface="Arial Unicode MS" panose="020B0604020202020204" pitchFamily="34" charset="-122"/>
                <a:ea typeface="Arial Unicode MS" panose="020B0604020202020204" pitchFamily="34" charset="-122"/>
                <a:cs typeface="Arial Unicode MS" panose="020B0604020202020204" pitchFamily="34" charset="-122"/>
              </a:rPr>
              <a:t>Paul M. Nurse                           1976             Cdc2 (fission yeast)</a:t>
            </a:r>
            <a:endParaRPr lang="zh-CN" altLang="en-US" sz="20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TextBox 6"/>
          <p:cNvSpPr txBox="1"/>
          <p:nvPr/>
        </p:nvSpPr>
        <p:spPr>
          <a:xfrm>
            <a:off x="1711685" y="3809306"/>
            <a:ext cx="5961888" cy="400110"/>
          </a:xfrm>
          <a:prstGeom prst="rect">
            <a:avLst/>
          </a:prstGeom>
          <a:noFill/>
        </p:spPr>
        <p:txBody>
          <a:bodyPr wrap="none" rtlCol="0">
            <a:spAutoFit/>
          </a:bodyPr>
          <a:lstStyle/>
          <a:p>
            <a:r>
              <a:rPr lang="en-US" altLang="zh-CN" sz="2000" b="1" dirty="0" smtClean="0">
                <a:latin typeface="Arial Unicode MS" panose="020B0604020202020204" pitchFamily="34" charset="-122"/>
                <a:ea typeface="Arial Unicode MS" panose="020B0604020202020204" pitchFamily="34" charset="-122"/>
                <a:cs typeface="Arial Unicode MS" panose="020B0604020202020204" pitchFamily="34" charset="-122"/>
              </a:rPr>
              <a:t>Tim Hunt                                   1983             Cyclin</a:t>
            </a:r>
            <a:endParaRPr lang="zh-CN" altLang="en-US" sz="20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TextBox 7"/>
          <p:cNvSpPr txBox="1"/>
          <p:nvPr/>
        </p:nvSpPr>
        <p:spPr>
          <a:xfrm>
            <a:off x="2345561" y="1546240"/>
            <a:ext cx="877163" cy="369332"/>
          </a:xfrm>
          <a:prstGeom prst="rect">
            <a:avLst/>
          </a:prstGeom>
          <a:noFill/>
        </p:spPr>
        <p:txBody>
          <a:bodyPr wrap="none" rtlCol="0">
            <a:spAutoFit/>
          </a:bodyPr>
          <a:lstStyle/>
          <a:p>
            <a:r>
              <a:rPr lang="zh-CN" altLang="en-US" dirty="0" smtClean="0"/>
              <a:t>发现者</a:t>
            </a:r>
            <a:endParaRPr lang="zh-CN" altLang="en-US" dirty="0"/>
          </a:p>
        </p:txBody>
      </p:sp>
      <p:sp>
        <p:nvSpPr>
          <p:cNvPr id="9" name="TextBox 8"/>
          <p:cNvSpPr txBox="1"/>
          <p:nvPr/>
        </p:nvSpPr>
        <p:spPr>
          <a:xfrm>
            <a:off x="5241163" y="1546240"/>
            <a:ext cx="646331" cy="369332"/>
          </a:xfrm>
          <a:prstGeom prst="rect">
            <a:avLst/>
          </a:prstGeom>
          <a:noFill/>
        </p:spPr>
        <p:txBody>
          <a:bodyPr wrap="none" rtlCol="0">
            <a:spAutoFit/>
          </a:bodyPr>
          <a:lstStyle/>
          <a:p>
            <a:r>
              <a:rPr lang="zh-CN" altLang="en-US" dirty="0"/>
              <a:t>时间</a:t>
            </a:r>
          </a:p>
        </p:txBody>
      </p:sp>
      <p:sp>
        <p:nvSpPr>
          <p:cNvPr id="10" name="TextBox 9"/>
          <p:cNvSpPr txBox="1"/>
          <p:nvPr/>
        </p:nvSpPr>
        <p:spPr>
          <a:xfrm>
            <a:off x="7004001" y="1534865"/>
            <a:ext cx="1107996" cy="369332"/>
          </a:xfrm>
          <a:prstGeom prst="rect">
            <a:avLst/>
          </a:prstGeom>
          <a:noFill/>
        </p:spPr>
        <p:txBody>
          <a:bodyPr wrap="none" rtlCol="0">
            <a:spAutoFit/>
          </a:bodyPr>
          <a:lstStyle/>
          <a:p>
            <a:r>
              <a:rPr lang="zh-CN" altLang="en-US" dirty="0"/>
              <a:t>主</a:t>
            </a:r>
            <a:r>
              <a:rPr lang="zh-CN" altLang="en-US" dirty="0" smtClean="0"/>
              <a:t>要</a:t>
            </a:r>
            <a:r>
              <a:rPr lang="zh-CN" altLang="en-US" dirty="0"/>
              <a:t>发现</a:t>
            </a:r>
          </a:p>
        </p:txBody>
      </p:sp>
      <p:sp>
        <p:nvSpPr>
          <p:cNvPr id="3" name="TextBox 2"/>
          <p:cNvSpPr txBox="1"/>
          <p:nvPr/>
        </p:nvSpPr>
        <p:spPr>
          <a:xfrm>
            <a:off x="1889024" y="5820683"/>
            <a:ext cx="4517327" cy="369332"/>
          </a:xfrm>
          <a:prstGeom prst="rect">
            <a:avLst/>
          </a:prstGeom>
          <a:noFill/>
        </p:spPr>
        <p:txBody>
          <a:bodyPr wrap="none" rtlCol="0">
            <a:spAutoFit/>
          </a:bodyPr>
          <a:lstStyle/>
          <a:p>
            <a:r>
              <a:rPr lang="en-US" altLang="zh-CN" dirty="0" smtClean="0"/>
              <a:t>Cdc28 = Cdc2 </a:t>
            </a:r>
            <a:r>
              <a:rPr lang="en-US" altLang="zh-CN" dirty="0"/>
              <a:t>= cyclin-dependent </a:t>
            </a:r>
            <a:r>
              <a:rPr lang="en-US" altLang="zh-CN" dirty="0" smtClean="0"/>
              <a:t>kinase (CDK)</a:t>
            </a:r>
            <a:endParaRPr lang="zh-CN" altLang="en-US" dirty="0"/>
          </a:p>
        </p:txBody>
      </p:sp>
      <p:sp>
        <p:nvSpPr>
          <p:cNvPr id="11" name="TextBox 10"/>
          <p:cNvSpPr txBox="1"/>
          <p:nvPr/>
        </p:nvSpPr>
        <p:spPr>
          <a:xfrm>
            <a:off x="1889024" y="6241265"/>
            <a:ext cx="1959447" cy="369332"/>
          </a:xfrm>
          <a:prstGeom prst="rect">
            <a:avLst/>
          </a:prstGeom>
          <a:noFill/>
        </p:spPr>
        <p:txBody>
          <a:bodyPr wrap="none" rtlCol="0">
            <a:spAutoFit/>
          </a:bodyPr>
          <a:lstStyle/>
          <a:p>
            <a:r>
              <a:rPr lang="en-US" altLang="zh-CN" dirty="0" smtClean="0"/>
              <a:t>MPF = CDK + cyclin</a:t>
            </a:r>
            <a:endParaRPr lang="zh-CN" altLang="en-US" dirty="0"/>
          </a:p>
        </p:txBody>
      </p:sp>
    </p:spTree>
    <p:extLst>
      <p:ext uri="{BB962C8B-B14F-4D97-AF65-F5344CB8AC3E}">
        <p14:creationId xmlns:p14="http://schemas.microsoft.com/office/powerpoint/2010/main" val="1965217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88292" y="2115406"/>
            <a:ext cx="9738917" cy="3607654"/>
          </a:xfrm>
          <a:prstGeom prst="rect">
            <a:avLst/>
          </a:prstGeom>
        </p:spPr>
      </p:pic>
      <p:sp>
        <p:nvSpPr>
          <p:cNvPr id="3" name="TextBox 2"/>
          <p:cNvSpPr txBox="1"/>
          <p:nvPr/>
        </p:nvSpPr>
        <p:spPr>
          <a:xfrm>
            <a:off x="1910681" y="5654820"/>
            <a:ext cx="1085554" cy="338554"/>
          </a:xfrm>
          <a:prstGeom prst="rect">
            <a:avLst/>
          </a:prstGeom>
          <a:noFill/>
        </p:spPr>
        <p:txBody>
          <a:bodyPr wrap="none" rtlCol="0">
            <a:spAutoFit/>
          </a:bodyPr>
          <a:lstStyle/>
          <a:p>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G1/S-</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Cdk</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3"/>
          <p:cNvSpPr txBox="1"/>
          <p:nvPr/>
        </p:nvSpPr>
        <p:spPr>
          <a:xfrm>
            <a:off x="3127614" y="5657092"/>
            <a:ext cx="753732" cy="338554"/>
          </a:xfrm>
          <a:prstGeom prst="rect">
            <a:avLst/>
          </a:prstGeom>
          <a:noFill/>
        </p:spPr>
        <p:txBody>
          <a:bodyPr wrap="none" rtlCol="0">
            <a:spAutoFit/>
          </a:bodyPr>
          <a:lstStyle/>
          <a:p>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S-</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Cdk</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TextBox 4"/>
          <p:cNvSpPr txBox="1"/>
          <p:nvPr/>
        </p:nvSpPr>
        <p:spPr>
          <a:xfrm>
            <a:off x="6896677" y="5659364"/>
            <a:ext cx="788999" cy="338554"/>
          </a:xfrm>
          <a:prstGeom prst="rect">
            <a:avLst/>
          </a:prstGeom>
          <a:noFill/>
        </p:spPr>
        <p:txBody>
          <a:bodyPr wrap="none" rtlCol="0">
            <a:spAutoFit/>
          </a:bodyPr>
          <a:lstStyle/>
          <a:p>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M-</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Cdk</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TextBox 5"/>
          <p:cNvSpPr txBox="1"/>
          <p:nvPr/>
        </p:nvSpPr>
        <p:spPr>
          <a:xfrm>
            <a:off x="1345528" y="4926840"/>
            <a:ext cx="867545" cy="369332"/>
          </a:xfrm>
          <a:prstGeom prst="rect">
            <a:avLst/>
          </a:prstGeom>
          <a:noFill/>
        </p:spPr>
        <p:txBody>
          <a:bodyPr wrap="none" rtlCol="0">
            <a:spAutoFit/>
          </a:bodyPr>
          <a:lstStyle/>
          <a:p>
            <a:r>
              <a:rPr lang="en-US" altLang="zh-CN" dirty="0" smtClean="0"/>
              <a:t>G1-Cdk</a:t>
            </a:r>
            <a:endParaRPr lang="zh-CN" altLang="en-US" dirty="0"/>
          </a:p>
        </p:txBody>
      </p:sp>
      <p:sp>
        <p:nvSpPr>
          <p:cNvPr id="7" name="Down Arrow 6"/>
          <p:cNvSpPr/>
          <p:nvPr/>
        </p:nvSpPr>
        <p:spPr>
          <a:xfrm flipH="1" flipV="1">
            <a:off x="1779301" y="4558351"/>
            <a:ext cx="318199" cy="3684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2679211" y="446543"/>
            <a:ext cx="6442789" cy="646331"/>
          </a:xfrm>
          <a:prstGeom prst="rect">
            <a:avLst/>
          </a:prstGeom>
        </p:spPr>
        <p:txBody>
          <a:bodyPr wrap="none">
            <a:spAutoFit/>
          </a:bodyPr>
          <a:lstStyle/>
          <a:p>
            <a:r>
              <a:rPr lang="en-US" altLang="zh-CN" sz="3600" b="1" dirty="0">
                <a:latin typeface="Arial Unicode MS" panose="020B0604020202020204" pitchFamily="34" charset="-122"/>
                <a:ea typeface="Arial Unicode MS" panose="020B0604020202020204" pitchFamily="34" charset="-122"/>
                <a:cs typeface="Arial Unicode MS" panose="020B0604020202020204" pitchFamily="34" charset="-122"/>
              </a:rPr>
              <a:t>Current cell cycle </a:t>
            </a:r>
            <a:r>
              <a:rPr lang="en-US" altLang="zh-CN" sz="3600" b="1" dirty="0" smtClean="0">
                <a:latin typeface="Arial Unicode MS" panose="020B0604020202020204" pitchFamily="34" charset="-122"/>
                <a:ea typeface="Arial Unicode MS" panose="020B0604020202020204" pitchFamily="34" charset="-122"/>
                <a:cs typeface="Arial Unicode MS" panose="020B0604020202020204" pitchFamily="34" charset="-122"/>
              </a:rPr>
              <a:t>mechanisms</a:t>
            </a:r>
            <a:endParaRPr lang="zh-CN" altLang="en-US" sz="36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305161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35291" y="966958"/>
            <a:ext cx="9603304" cy="4814485"/>
          </a:xfrm>
          <a:prstGeom prst="rect">
            <a:avLst/>
          </a:prstGeom>
        </p:spPr>
      </p:pic>
      <p:cxnSp>
        <p:nvCxnSpPr>
          <p:cNvPr id="4" name="Straight Connector 3"/>
          <p:cNvCxnSpPr/>
          <p:nvPr/>
        </p:nvCxnSpPr>
        <p:spPr>
          <a:xfrm>
            <a:off x="1426464" y="3182112"/>
            <a:ext cx="4983480" cy="27432"/>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1414272" y="3700272"/>
            <a:ext cx="4983480" cy="27432"/>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15072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figure_08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16" y="1060704"/>
            <a:ext cx="5287157" cy="511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36792" y="2067277"/>
            <a:ext cx="5056632" cy="2862322"/>
          </a:xfrm>
          <a:prstGeom prst="rect">
            <a:avLst/>
          </a:prstGeom>
        </p:spPr>
        <p:txBody>
          <a:bodyPr wrap="square">
            <a:spAutoFit/>
          </a:bodyPr>
          <a:lstStyle/>
          <a:p>
            <a:r>
              <a:rPr lang="en-US" altLang="zh-CN" dirty="0" smtClean="0">
                <a:latin typeface="FrutigerLTStd-Light"/>
              </a:rPr>
              <a:t>Each </a:t>
            </a:r>
            <a:r>
              <a:rPr lang="en-US" altLang="zh-CN" dirty="0">
                <a:latin typeface="FrutigerLTStd-Light"/>
              </a:rPr>
              <a:t>type of </a:t>
            </a:r>
            <a:r>
              <a:rPr lang="en-US" altLang="zh-CN" dirty="0" err="1">
                <a:latin typeface="FrutigerLTStd-Light"/>
              </a:rPr>
              <a:t>cyclin</a:t>
            </a:r>
            <a:r>
              <a:rPr lang="en-US" altLang="zh-CN" dirty="0">
                <a:latin typeface="FrutigerLTStd-Light"/>
              </a:rPr>
              <a:t> pairs </a:t>
            </a:r>
            <a:r>
              <a:rPr lang="en-US" altLang="zh-CN" dirty="0" smtClean="0">
                <a:latin typeface="FrutigerLTStd-Light"/>
              </a:rPr>
              <a:t>with a </a:t>
            </a:r>
            <a:r>
              <a:rPr lang="en-US" altLang="zh-CN" dirty="0">
                <a:latin typeface="FrutigerLTStd-Light"/>
              </a:rPr>
              <a:t>specific </a:t>
            </a:r>
            <a:r>
              <a:rPr lang="en-US" altLang="zh-CN" dirty="0" err="1">
                <a:latin typeface="FrutigerLTStd-Light"/>
              </a:rPr>
              <a:t>cyclin</a:t>
            </a:r>
            <a:r>
              <a:rPr lang="en-US" altLang="zh-CN" dirty="0">
                <a:latin typeface="FrutigerLTStd-Light"/>
              </a:rPr>
              <a:t>-dependent kinase (CDK) or set of CDKs. The D-type </a:t>
            </a:r>
            <a:r>
              <a:rPr lang="en-US" altLang="zh-CN" dirty="0" err="1">
                <a:latin typeface="FrutigerLTStd-Light"/>
              </a:rPr>
              <a:t>cyclins</a:t>
            </a:r>
            <a:r>
              <a:rPr lang="en-US" altLang="zh-CN" dirty="0">
                <a:latin typeface="FrutigerLTStd-Light"/>
              </a:rPr>
              <a:t> (D1, D2, and </a:t>
            </a:r>
            <a:r>
              <a:rPr lang="en-US" altLang="zh-CN" dirty="0" smtClean="0">
                <a:latin typeface="FrutigerLTStd-Light"/>
              </a:rPr>
              <a:t>D3) bind </a:t>
            </a:r>
            <a:r>
              <a:rPr lang="en-US" altLang="zh-CN" dirty="0">
                <a:latin typeface="FrutigerLTStd-Light"/>
              </a:rPr>
              <a:t>CDK4 or CDK6, the E-type (E1 and E2) bind CDK2, the A-type </a:t>
            </a:r>
            <a:r>
              <a:rPr lang="en-US" altLang="zh-CN" dirty="0" err="1">
                <a:latin typeface="FrutigerLTStd-Light"/>
              </a:rPr>
              <a:t>cyclins</a:t>
            </a:r>
            <a:r>
              <a:rPr lang="en-US" altLang="zh-CN" dirty="0">
                <a:latin typeface="FrutigerLTStd-Light"/>
              </a:rPr>
              <a:t> (A1 and A2) </a:t>
            </a:r>
            <a:r>
              <a:rPr lang="en-US" altLang="zh-CN" dirty="0" smtClean="0">
                <a:latin typeface="FrutigerLTStd-Light"/>
              </a:rPr>
              <a:t>bind CDK2 </a:t>
            </a:r>
            <a:r>
              <a:rPr lang="en-US" altLang="zh-CN" dirty="0">
                <a:latin typeface="FrutigerLTStd-Light"/>
              </a:rPr>
              <a:t>or CDC2, and the B-type </a:t>
            </a:r>
            <a:r>
              <a:rPr lang="en-US" altLang="zh-CN" dirty="0" err="1">
                <a:latin typeface="FrutigerLTStd-Light"/>
              </a:rPr>
              <a:t>cyclins</a:t>
            </a:r>
            <a:r>
              <a:rPr lang="en-US" altLang="zh-CN" dirty="0">
                <a:latin typeface="FrutigerLTStd-Light"/>
              </a:rPr>
              <a:t> (B1 and B2) bind CDC2. The brackets indicate </a:t>
            </a:r>
            <a:r>
              <a:rPr lang="en-US" altLang="zh-CN" dirty="0" smtClean="0">
                <a:latin typeface="FrutigerLTStd-Light"/>
              </a:rPr>
              <a:t>the periods </a:t>
            </a:r>
            <a:r>
              <a:rPr lang="en-US" altLang="zh-CN" dirty="0">
                <a:latin typeface="FrutigerLTStd-Light"/>
              </a:rPr>
              <a:t>during the cell cycle when these various </a:t>
            </a:r>
            <a:r>
              <a:rPr lang="en-US" altLang="zh-CN" dirty="0" err="1">
                <a:latin typeface="FrutigerLTStd-Light"/>
              </a:rPr>
              <a:t>cyclin</a:t>
            </a:r>
            <a:r>
              <a:rPr lang="en-US" altLang="zh-CN" dirty="0">
                <a:latin typeface="FrutigerLTStd-Light"/>
              </a:rPr>
              <a:t>–CDK complexes are active.</a:t>
            </a:r>
            <a:endParaRPr lang="zh-CN" altLang="en-US" dirty="0"/>
          </a:p>
        </p:txBody>
      </p:sp>
      <p:sp>
        <p:nvSpPr>
          <p:cNvPr id="3" name="Rectangle 2"/>
          <p:cNvSpPr/>
          <p:nvPr/>
        </p:nvSpPr>
        <p:spPr>
          <a:xfrm>
            <a:off x="1380744" y="268525"/>
            <a:ext cx="9637776" cy="461665"/>
          </a:xfrm>
          <a:prstGeom prst="rect">
            <a:avLst/>
          </a:prstGeom>
        </p:spPr>
        <p:txBody>
          <a:bodyPr wrap="square">
            <a:spAutoFit/>
          </a:bodyPr>
          <a:lstStyle/>
          <a:p>
            <a:r>
              <a:rPr lang="en-US" altLang="zh-CN" sz="2400" b="1" dirty="0">
                <a:solidFill>
                  <a:srgbClr val="1271FF"/>
                </a:solidFill>
                <a:latin typeface="FrutigerLTStd-Bold"/>
              </a:rPr>
              <a:t>Figure 8.8 </a:t>
            </a:r>
            <a:r>
              <a:rPr lang="en-US" altLang="zh-CN" sz="2400" b="1" dirty="0">
                <a:solidFill>
                  <a:srgbClr val="000000"/>
                </a:solidFill>
                <a:latin typeface="FrutigerLTStd-Bold"/>
              </a:rPr>
              <a:t>Pairing of </a:t>
            </a:r>
            <a:r>
              <a:rPr lang="en-US" altLang="zh-CN" sz="2400" b="1" dirty="0" err="1">
                <a:solidFill>
                  <a:srgbClr val="000000"/>
                </a:solidFill>
                <a:latin typeface="FrutigerLTStd-Bold"/>
              </a:rPr>
              <a:t>cyclins</a:t>
            </a:r>
            <a:r>
              <a:rPr lang="en-US" altLang="zh-CN" sz="2400" b="1" dirty="0">
                <a:solidFill>
                  <a:srgbClr val="000000"/>
                </a:solidFill>
                <a:latin typeface="FrutigerLTStd-Bold"/>
              </a:rPr>
              <a:t> with </a:t>
            </a:r>
            <a:r>
              <a:rPr lang="en-US" altLang="zh-CN" sz="2400" b="1" dirty="0" err="1">
                <a:solidFill>
                  <a:srgbClr val="000000"/>
                </a:solidFill>
                <a:latin typeface="FrutigerLTStd-Bold"/>
              </a:rPr>
              <a:t>cyclin</a:t>
            </a:r>
            <a:r>
              <a:rPr lang="en-US" altLang="zh-CN" sz="2400" b="1" dirty="0">
                <a:solidFill>
                  <a:srgbClr val="000000"/>
                </a:solidFill>
                <a:latin typeface="FrutigerLTStd-Bold"/>
              </a:rPr>
              <a:t>-dependent kinases</a:t>
            </a:r>
            <a:endParaRPr lang="zh-CN" altLang="en-US" sz="2400" dirty="0"/>
          </a:p>
        </p:txBody>
      </p:sp>
    </p:spTree>
    <p:extLst>
      <p:ext uri="{BB962C8B-B14F-4D97-AF65-F5344CB8AC3E}">
        <p14:creationId xmlns:p14="http://schemas.microsoft.com/office/powerpoint/2010/main" val="41047399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08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473" y="1303020"/>
            <a:ext cx="8531225" cy="297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188720" y="326059"/>
            <a:ext cx="10134600" cy="461665"/>
          </a:xfrm>
          <a:prstGeom prst="rect">
            <a:avLst/>
          </a:prstGeom>
        </p:spPr>
        <p:txBody>
          <a:bodyPr wrap="square">
            <a:spAutoFit/>
          </a:bodyPr>
          <a:lstStyle/>
          <a:p>
            <a:r>
              <a:rPr lang="en-US" altLang="zh-CN" sz="2400" b="1" dirty="0">
                <a:solidFill>
                  <a:srgbClr val="1271FF"/>
                </a:solidFill>
                <a:latin typeface="FrutigerLTStd-Bold"/>
              </a:rPr>
              <a:t>Figure 8.9 </a:t>
            </a:r>
            <a:r>
              <a:rPr lang="en-US" altLang="zh-CN" sz="2400" b="1" dirty="0">
                <a:solidFill>
                  <a:srgbClr val="000000"/>
                </a:solidFill>
                <a:latin typeface="FrutigerLTStd-Bold"/>
              </a:rPr>
              <a:t>Cell </a:t>
            </a:r>
            <a:r>
              <a:rPr lang="en-US" altLang="zh-CN" sz="2400" b="1" dirty="0" smtClean="0">
                <a:solidFill>
                  <a:srgbClr val="000000"/>
                </a:solidFill>
                <a:latin typeface="FrutigerLTStd-Bold"/>
              </a:rPr>
              <a:t>cycle–dependent fluctuations </a:t>
            </a:r>
            <a:r>
              <a:rPr lang="en-US" altLang="zh-CN" sz="2400" b="1" dirty="0">
                <a:solidFill>
                  <a:srgbClr val="000000"/>
                </a:solidFill>
                <a:latin typeface="FrutigerLTStd-Bold"/>
              </a:rPr>
              <a:t>in </a:t>
            </a:r>
            <a:r>
              <a:rPr lang="en-US" altLang="zh-CN" sz="2400" b="1" dirty="0" err="1">
                <a:solidFill>
                  <a:srgbClr val="000000"/>
                </a:solidFill>
                <a:latin typeface="FrutigerLTStd-Bold"/>
              </a:rPr>
              <a:t>cyclin</a:t>
            </a:r>
            <a:r>
              <a:rPr lang="en-US" altLang="zh-CN" sz="2400" b="1" dirty="0">
                <a:solidFill>
                  <a:srgbClr val="000000"/>
                </a:solidFill>
                <a:latin typeface="FrutigerLTStd-Bold"/>
              </a:rPr>
              <a:t> B levels</a:t>
            </a:r>
            <a:endParaRPr lang="zh-CN" altLang="en-US" sz="2400" dirty="0"/>
          </a:p>
        </p:txBody>
      </p:sp>
      <p:sp>
        <p:nvSpPr>
          <p:cNvPr id="2" name="Rectangle 1"/>
          <p:cNvSpPr/>
          <p:nvPr/>
        </p:nvSpPr>
        <p:spPr>
          <a:xfrm>
            <a:off x="704088" y="4791704"/>
            <a:ext cx="10762488" cy="1477328"/>
          </a:xfrm>
          <a:prstGeom prst="rect">
            <a:avLst/>
          </a:prstGeom>
        </p:spPr>
        <p:txBody>
          <a:bodyPr wrap="square">
            <a:spAutoFit/>
          </a:bodyPr>
          <a:lstStyle/>
          <a:p>
            <a:r>
              <a:rPr lang="en-US" altLang="zh-CN" dirty="0" smtClean="0">
                <a:latin typeface="FrutigerLTStd-Light"/>
              </a:rPr>
              <a:t>The cyclic </a:t>
            </a:r>
            <a:r>
              <a:rPr lang="en-US" altLang="zh-CN" dirty="0">
                <a:latin typeface="FrutigerLTStd-Light"/>
              </a:rPr>
              <a:t>fluctuations in the levels </a:t>
            </a:r>
            <a:r>
              <a:rPr lang="en-US" altLang="zh-CN" dirty="0" smtClean="0">
                <a:latin typeface="FrutigerLTStd-Light"/>
              </a:rPr>
              <a:t>of </a:t>
            </a:r>
            <a:r>
              <a:rPr lang="en-US" altLang="zh-CN" dirty="0" err="1" smtClean="0">
                <a:latin typeface="FrutigerLTStd-Light"/>
              </a:rPr>
              <a:t>cyclin</a:t>
            </a:r>
            <a:r>
              <a:rPr lang="en-US" altLang="zh-CN" dirty="0" smtClean="0">
                <a:latin typeface="FrutigerLTStd-Light"/>
              </a:rPr>
              <a:t> </a:t>
            </a:r>
            <a:r>
              <a:rPr lang="en-US" altLang="zh-CN" dirty="0">
                <a:latin typeface="FrutigerLTStd-Light"/>
              </a:rPr>
              <a:t>B in early frog and sea </a:t>
            </a:r>
            <a:r>
              <a:rPr lang="en-US" altLang="zh-CN" dirty="0" smtClean="0">
                <a:latin typeface="FrutigerLTStd-Light"/>
              </a:rPr>
              <a:t>urchin(</a:t>
            </a:r>
            <a:r>
              <a:rPr lang="zh-CN" altLang="en-US" dirty="0"/>
              <a:t>海胆</a:t>
            </a:r>
            <a:r>
              <a:rPr lang="en-US" altLang="zh-CN" dirty="0" smtClean="0">
                <a:latin typeface="FrutigerLTStd-Light"/>
              </a:rPr>
              <a:t>) embryos </a:t>
            </a:r>
            <a:r>
              <a:rPr lang="en-US" altLang="zh-CN" dirty="0">
                <a:latin typeface="FrutigerLTStd-Light"/>
              </a:rPr>
              <a:t>gave </a:t>
            </a:r>
            <a:r>
              <a:rPr lang="en-US" altLang="zh-CN" dirty="0" err="1">
                <a:latin typeface="FrutigerLTStd-Light"/>
              </a:rPr>
              <a:t>cyclins</a:t>
            </a:r>
            <a:r>
              <a:rPr lang="en-US" altLang="zh-CN" dirty="0">
                <a:latin typeface="FrutigerLTStd-Light"/>
              </a:rPr>
              <a:t> their name. </a:t>
            </a:r>
            <a:r>
              <a:rPr lang="en-US" altLang="zh-CN" dirty="0" smtClean="0">
                <a:latin typeface="FrutigerLTStd-Light"/>
              </a:rPr>
              <a:t>These fluctuations </a:t>
            </a:r>
            <a:r>
              <a:rPr lang="en-US" altLang="zh-CN" dirty="0">
                <a:latin typeface="FrutigerLTStd-Light"/>
              </a:rPr>
              <a:t>were noticeable </a:t>
            </a:r>
            <a:r>
              <a:rPr lang="en-US" altLang="zh-CN" dirty="0" smtClean="0">
                <a:latin typeface="FrutigerLTStd-Light"/>
              </a:rPr>
              <a:t>because the </a:t>
            </a:r>
            <a:r>
              <a:rPr lang="en-US" altLang="zh-CN" dirty="0">
                <a:latin typeface="FrutigerLTStd-Light"/>
              </a:rPr>
              <a:t>cell cycles in these early </a:t>
            </a:r>
            <a:r>
              <a:rPr lang="en-US" altLang="zh-CN" dirty="0" smtClean="0">
                <a:latin typeface="FrutigerLTStd-Light"/>
              </a:rPr>
              <a:t>embryos are </a:t>
            </a:r>
            <a:r>
              <a:rPr lang="en-US" altLang="zh-CN" dirty="0">
                <a:latin typeface="FrutigerLTStd-Light"/>
              </a:rPr>
              <a:t>synchronous, i.e., all cells enter </a:t>
            </a:r>
            <a:r>
              <a:rPr lang="en-US" altLang="zh-CN" dirty="0" smtClean="0">
                <a:latin typeface="FrutigerLTStd-Light"/>
              </a:rPr>
              <a:t>into M </a:t>
            </a:r>
            <a:r>
              <a:rPr lang="en-US" altLang="zh-CN" dirty="0">
                <a:latin typeface="FrutigerLTStd-Light"/>
              </a:rPr>
              <a:t>phase simultaneously. In these </a:t>
            </a:r>
            <a:r>
              <a:rPr lang="en-US" altLang="zh-CN" dirty="0" smtClean="0">
                <a:latin typeface="FrutigerLTStd-Light"/>
              </a:rPr>
              <a:t>early embryos</a:t>
            </a:r>
            <a:r>
              <a:rPr lang="en-US" altLang="zh-CN" dirty="0">
                <a:latin typeface="FrutigerLTStd-Light"/>
              </a:rPr>
              <a:t>, the G1 and G2 phases of </a:t>
            </a:r>
            <a:r>
              <a:rPr lang="en-US" altLang="zh-CN" dirty="0" smtClean="0">
                <a:latin typeface="FrutigerLTStd-Light"/>
              </a:rPr>
              <a:t>the cell </a:t>
            </a:r>
            <a:r>
              <a:rPr lang="en-US" altLang="zh-CN" dirty="0">
                <a:latin typeface="FrutigerLTStd-Light"/>
              </a:rPr>
              <a:t>cycle (</a:t>
            </a:r>
            <a:r>
              <a:rPr lang="en-US" altLang="zh-CN" i="1" dirty="0">
                <a:latin typeface="FrutigerLTStd-LightItalic"/>
              </a:rPr>
              <a:t>orange, pink chevrons</a:t>
            </a:r>
            <a:r>
              <a:rPr lang="en-US" altLang="zh-CN" dirty="0">
                <a:latin typeface="FrutigerLTStd-Light"/>
              </a:rPr>
              <a:t>) </a:t>
            </a:r>
            <a:r>
              <a:rPr lang="en-US" altLang="zh-CN" dirty="0" smtClean="0">
                <a:latin typeface="FrutigerLTStd-Light"/>
              </a:rPr>
              <a:t>are virtually </a:t>
            </a:r>
            <a:r>
              <a:rPr lang="en-US" altLang="zh-CN" dirty="0">
                <a:latin typeface="FrutigerLTStd-Light"/>
              </a:rPr>
              <a:t>absent and the cells, in </a:t>
            </a:r>
            <a:r>
              <a:rPr lang="en-US" altLang="zh-CN" dirty="0" smtClean="0">
                <a:latin typeface="FrutigerLTStd-Light"/>
              </a:rPr>
              <a:t>effect, alternate </a:t>
            </a:r>
            <a:r>
              <a:rPr lang="en-US" altLang="zh-CN" dirty="0">
                <a:latin typeface="FrutigerLTStd-Light"/>
              </a:rPr>
              <a:t>between M and S phases</a:t>
            </a:r>
            <a:r>
              <a:rPr lang="en-US" altLang="zh-CN" dirty="0" smtClean="0">
                <a:latin typeface="FrutigerLTStd-Light"/>
              </a:rPr>
              <a:t>.  </a:t>
            </a:r>
            <a:endParaRPr lang="zh-CN" altLang="en-US" dirty="0"/>
          </a:p>
        </p:txBody>
      </p:sp>
    </p:spTree>
    <p:extLst>
      <p:ext uri="{BB962C8B-B14F-4D97-AF65-F5344CB8AC3E}">
        <p14:creationId xmlns:p14="http://schemas.microsoft.com/office/powerpoint/2010/main" val="22754261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ure_08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136" y="1432561"/>
            <a:ext cx="7982711" cy="314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17904" y="335203"/>
            <a:ext cx="10131552" cy="461665"/>
          </a:xfrm>
          <a:prstGeom prst="rect">
            <a:avLst/>
          </a:prstGeom>
        </p:spPr>
        <p:txBody>
          <a:bodyPr wrap="square">
            <a:spAutoFit/>
          </a:bodyPr>
          <a:lstStyle/>
          <a:p>
            <a:r>
              <a:rPr lang="en-US" altLang="zh-CN" sz="2400" b="1" dirty="0">
                <a:solidFill>
                  <a:srgbClr val="1271FF"/>
                </a:solidFill>
                <a:latin typeface="FrutigerLTStd-Bold"/>
              </a:rPr>
              <a:t>Figure 8.10 </a:t>
            </a:r>
            <a:r>
              <a:rPr lang="en-US" altLang="zh-CN" sz="2400" b="1" dirty="0">
                <a:solidFill>
                  <a:srgbClr val="000000"/>
                </a:solidFill>
                <a:latin typeface="FrutigerLTStd-Bold"/>
              </a:rPr>
              <a:t>Fluctuation of </a:t>
            </a:r>
            <a:r>
              <a:rPr lang="en-US" altLang="zh-CN" sz="2400" b="1" dirty="0" err="1" smtClean="0">
                <a:solidFill>
                  <a:srgbClr val="000000"/>
                </a:solidFill>
                <a:latin typeface="FrutigerLTStd-Bold"/>
              </a:rPr>
              <a:t>cyclin</a:t>
            </a:r>
            <a:r>
              <a:rPr lang="en-US" altLang="zh-CN" sz="2400" b="1" dirty="0" smtClean="0">
                <a:solidFill>
                  <a:srgbClr val="000000"/>
                </a:solidFill>
                <a:latin typeface="FrutigerLTStd-Bold"/>
              </a:rPr>
              <a:t> levels </a:t>
            </a:r>
            <a:r>
              <a:rPr lang="en-US" altLang="zh-CN" sz="2400" b="1" dirty="0">
                <a:solidFill>
                  <a:srgbClr val="000000"/>
                </a:solidFill>
                <a:latin typeface="FrutigerLTStd-Bold"/>
              </a:rPr>
              <a:t>during the cell cycle</a:t>
            </a:r>
            <a:endParaRPr lang="zh-CN" altLang="en-US" sz="2400" dirty="0"/>
          </a:p>
        </p:txBody>
      </p:sp>
      <p:sp>
        <p:nvSpPr>
          <p:cNvPr id="2" name="Rectangle 1"/>
          <p:cNvSpPr/>
          <p:nvPr/>
        </p:nvSpPr>
        <p:spPr>
          <a:xfrm>
            <a:off x="690372" y="4837372"/>
            <a:ext cx="11064240" cy="1477328"/>
          </a:xfrm>
          <a:prstGeom prst="rect">
            <a:avLst/>
          </a:prstGeom>
        </p:spPr>
        <p:txBody>
          <a:bodyPr wrap="square">
            <a:spAutoFit/>
          </a:bodyPr>
          <a:lstStyle/>
          <a:p>
            <a:r>
              <a:rPr lang="en-US" altLang="zh-CN" dirty="0">
                <a:latin typeface="FrutigerLTStd-Light"/>
              </a:rPr>
              <a:t>The </a:t>
            </a:r>
            <a:r>
              <a:rPr lang="en-US" altLang="zh-CN" dirty="0" smtClean="0">
                <a:latin typeface="FrutigerLTStd-Light"/>
              </a:rPr>
              <a:t>levels of </a:t>
            </a:r>
            <a:r>
              <a:rPr lang="en-US" altLang="zh-CN" dirty="0">
                <a:latin typeface="FrutigerLTStd-Light"/>
              </a:rPr>
              <a:t>most of the mammalian </a:t>
            </a:r>
            <a:r>
              <a:rPr lang="en-US" altLang="zh-CN" dirty="0" err="1" smtClean="0">
                <a:latin typeface="FrutigerLTStd-Light"/>
              </a:rPr>
              <a:t>cyclins</a:t>
            </a:r>
            <a:r>
              <a:rPr lang="en-US" altLang="zh-CN" dirty="0" smtClean="0">
                <a:latin typeface="FrutigerLTStd-Light"/>
              </a:rPr>
              <a:t> fluctuate </a:t>
            </a:r>
            <a:r>
              <a:rPr lang="en-US" altLang="zh-CN" dirty="0">
                <a:latin typeface="FrutigerLTStd-Light"/>
              </a:rPr>
              <a:t>dramatically as cells </a:t>
            </a:r>
            <a:r>
              <a:rPr lang="en-US" altLang="zh-CN" dirty="0" smtClean="0">
                <a:latin typeface="FrutigerLTStd-Light"/>
              </a:rPr>
              <a:t>progress through </a:t>
            </a:r>
            <a:r>
              <a:rPr lang="en-US" altLang="zh-CN" dirty="0">
                <a:latin typeface="FrutigerLTStd-Light"/>
              </a:rPr>
              <a:t>the cell cycle. For most </a:t>
            </a:r>
            <a:r>
              <a:rPr lang="en-US" altLang="zh-CN" dirty="0" smtClean="0">
                <a:latin typeface="FrutigerLTStd-Light"/>
              </a:rPr>
              <a:t>of these </a:t>
            </a:r>
            <a:r>
              <a:rPr lang="en-US" altLang="zh-CN" dirty="0" err="1">
                <a:latin typeface="FrutigerLTStd-Light"/>
              </a:rPr>
              <a:t>cyclins</a:t>
            </a:r>
            <a:r>
              <a:rPr lang="en-US" altLang="zh-CN" dirty="0">
                <a:latin typeface="FrutigerLTStd-Light"/>
              </a:rPr>
              <a:t>, these fluctuations </a:t>
            </a:r>
            <a:r>
              <a:rPr lang="en-US" altLang="zh-CN" dirty="0" smtClean="0">
                <a:latin typeface="FrutigerLTStd-Light"/>
              </a:rPr>
              <a:t>are tightly </a:t>
            </a:r>
            <a:r>
              <a:rPr lang="en-US" altLang="zh-CN" dirty="0">
                <a:latin typeface="FrutigerLTStd-Light"/>
              </a:rPr>
              <a:t>coordinated with the </a:t>
            </a:r>
            <a:r>
              <a:rPr lang="en-US" altLang="zh-CN" dirty="0" smtClean="0">
                <a:latin typeface="FrutigerLTStd-Light"/>
              </a:rPr>
              <a:t>schedule of </a:t>
            </a:r>
            <a:r>
              <a:rPr lang="en-US" altLang="zh-CN" dirty="0">
                <a:latin typeface="FrutigerLTStd-Light"/>
              </a:rPr>
              <a:t>advances through the various </a:t>
            </a:r>
            <a:r>
              <a:rPr lang="en-US" altLang="zh-CN" dirty="0" smtClean="0">
                <a:latin typeface="FrutigerLTStd-Light"/>
              </a:rPr>
              <a:t>cell cycle </a:t>
            </a:r>
            <a:r>
              <a:rPr lang="en-US" altLang="zh-CN" dirty="0">
                <a:latin typeface="FrutigerLTStd-Light"/>
              </a:rPr>
              <a:t>phases. </a:t>
            </a:r>
            <a:r>
              <a:rPr lang="en-US" altLang="zh-CN" u="sng" dirty="0">
                <a:solidFill>
                  <a:srgbClr val="FF0000"/>
                </a:solidFill>
                <a:latin typeface="FrutigerLTStd-Light"/>
              </a:rPr>
              <a:t>However, in the case </a:t>
            </a:r>
            <a:r>
              <a:rPr lang="en-US" altLang="zh-CN" u="sng" dirty="0" smtClean="0">
                <a:solidFill>
                  <a:srgbClr val="FF0000"/>
                </a:solidFill>
                <a:latin typeface="FrutigerLTStd-Light"/>
              </a:rPr>
              <a:t>of the </a:t>
            </a:r>
            <a:r>
              <a:rPr lang="en-US" altLang="zh-CN" u="sng" dirty="0">
                <a:solidFill>
                  <a:srgbClr val="FF0000"/>
                </a:solidFill>
                <a:latin typeface="FrutigerLTStd-Light"/>
              </a:rPr>
              <a:t>D-type </a:t>
            </a:r>
            <a:r>
              <a:rPr lang="en-US" altLang="zh-CN" u="sng" dirty="0" err="1">
                <a:solidFill>
                  <a:srgbClr val="FF0000"/>
                </a:solidFill>
                <a:latin typeface="FrutigerLTStd-Light"/>
              </a:rPr>
              <a:t>cyclins</a:t>
            </a:r>
            <a:r>
              <a:rPr lang="en-US" altLang="zh-CN" u="sng" dirty="0">
                <a:solidFill>
                  <a:srgbClr val="FF0000"/>
                </a:solidFill>
                <a:latin typeface="FrutigerLTStd-Light"/>
              </a:rPr>
              <a:t>, extracellular </a:t>
            </a:r>
            <a:r>
              <a:rPr lang="en-US" altLang="zh-CN" u="sng" dirty="0" smtClean="0">
                <a:solidFill>
                  <a:srgbClr val="FF0000"/>
                </a:solidFill>
                <a:latin typeface="FrutigerLTStd-Light"/>
              </a:rPr>
              <a:t>signals, notably </a:t>
            </a:r>
            <a:r>
              <a:rPr lang="en-US" altLang="zh-CN" u="sng" dirty="0">
                <a:solidFill>
                  <a:srgbClr val="FF0000"/>
                </a:solidFill>
                <a:latin typeface="FrutigerLTStd-Light"/>
              </a:rPr>
              <a:t>those conveyed by </a:t>
            </a:r>
            <a:r>
              <a:rPr lang="en-US" altLang="zh-CN" u="sng" dirty="0" smtClean="0">
                <a:solidFill>
                  <a:srgbClr val="FF0000"/>
                </a:solidFill>
                <a:latin typeface="FrutigerLTStd-Light"/>
              </a:rPr>
              <a:t>growth factors</a:t>
            </a:r>
            <a:r>
              <a:rPr lang="en-US" altLang="zh-CN" u="sng" dirty="0">
                <a:solidFill>
                  <a:srgbClr val="FF0000"/>
                </a:solidFill>
                <a:latin typeface="FrutigerLTStd-Light"/>
              </a:rPr>
              <a:t>, strongly influence their levels</a:t>
            </a:r>
            <a:r>
              <a:rPr lang="en-US" altLang="zh-CN" u="sng" dirty="0" smtClean="0">
                <a:solidFill>
                  <a:srgbClr val="FF0000"/>
                </a:solidFill>
                <a:latin typeface="FrutigerLTStd-Light"/>
              </a:rPr>
              <a:t>. </a:t>
            </a:r>
            <a:endParaRPr lang="zh-CN" altLang="en-US" u="sng" dirty="0">
              <a:solidFill>
                <a:srgbClr val="FF0000"/>
              </a:solidFill>
            </a:endParaRPr>
          </a:p>
        </p:txBody>
      </p:sp>
    </p:spTree>
    <p:extLst>
      <p:ext uri="{BB962C8B-B14F-4D97-AF65-F5344CB8AC3E}">
        <p14:creationId xmlns:p14="http://schemas.microsoft.com/office/powerpoint/2010/main" val="17075437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08_1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943" y="1590549"/>
            <a:ext cx="8520113"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38071" y="4884296"/>
            <a:ext cx="9515856" cy="1477328"/>
          </a:xfrm>
          <a:prstGeom prst="rect">
            <a:avLst/>
          </a:prstGeom>
        </p:spPr>
        <p:txBody>
          <a:bodyPr wrap="square">
            <a:spAutoFit/>
          </a:bodyPr>
          <a:lstStyle/>
          <a:p>
            <a:r>
              <a:rPr lang="en-US" altLang="zh-CN" dirty="0" err="1">
                <a:latin typeface="FrutigerLTStd-Light"/>
              </a:rPr>
              <a:t>Cyclin</a:t>
            </a:r>
            <a:r>
              <a:rPr lang="en-US" altLang="zh-CN" dirty="0">
                <a:latin typeface="FrutigerLTStd-Light"/>
              </a:rPr>
              <a:t> D1 was discovered as a </a:t>
            </a:r>
            <a:r>
              <a:rPr lang="en-US" altLang="zh-CN" dirty="0" smtClean="0">
                <a:latin typeface="FrutigerLTStd-Light"/>
              </a:rPr>
              <a:t>protein whose </a:t>
            </a:r>
            <a:r>
              <a:rPr lang="en-US" altLang="zh-CN" dirty="0">
                <a:latin typeface="FrutigerLTStd-Light"/>
              </a:rPr>
              <a:t>levels are strongly induced </a:t>
            </a:r>
            <a:r>
              <a:rPr lang="en-US" altLang="zh-CN" dirty="0" smtClean="0">
                <a:latin typeface="FrutigerLTStd-Light"/>
              </a:rPr>
              <a:t>by exposure </a:t>
            </a:r>
            <a:r>
              <a:rPr lang="en-US" altLang="zh-CN" dirty="0">
                <a:latin typeface="FrutigerLTStd-Light"/>
              </a:rPr>
              <a:t>of macrophages to the </a:t>
            </a:r>
            <a:r>
              <a:rPr lang="en-US" altLang="zh-CN" dirty="0" smtClean="0">
                <a:latin typeface="FrutigerLTStd-Light"/>
              </a:rPr>
              <a:t>mitogen CSF-1 </a:t>
            </a:r>
            <a:r>
              <a:rPr lang="en-US" altLang="zh-CN" dirty="0">
                <a:latin typeface="FrutigerLTStd-Light"/>
              </a:rPr>
              <a:t>(colony-stimulating factor-1). </a:t>
            </a:r>
            <a:r>
              <a:rPr lang="en-US" altLang="zh-CN" dirty="0" smtClean="0">
                <a:latin typeface="FrutigerLTStd-Light"/>
              </a:rPr>
              <a:t>Here, macrophages </a:t>
            </a:r>
            <a:r>
              <a:rPr lang="en-US" altLang="zh-CN" dirty="0">
                <a:latin typeface="FrutigerLTStd-Light"/>
              </a:rPr>
              <a:t>that had been </a:t>
            </a:r>
            <a:r>
              <a:rPr lang="en-US" altLang="zh-CN" dirty="0" smtClean="0">
                <a:latin typeface="FrutigerLTStd-Light"/>
              </a:rPr>
              <a:t>starved of </a:t>
            </a:r>
            <a:r>
              <a:rPr lang="en-US" altLang="zh-CN" dirty="0">
                <a:latin typeface="FrutigerLTStd-Light"/>
              </a:rPr>
              <a:t>CSF-1 were exposed to fresh </a:t>
            </a:r>
            <a:r>
              <a:rPr lang="en-US" altLang="zh-CN" dirty="0" smtClean="0">
                <a:latin typeface="FrutigerLTStd-Light"/>
              </a:rPr>
              <a:t>CSF-1 and </a:t>
            </a:r>
            <a:r>
              <a:rPr lang="en-US" altLang="zh-CN" dirty="0">
                <a:latin typeface="FrutigerLTStd-Light"/>
              </a:rPr>
              <a:t>the amounts of </a:t>
            </a:r>
            <a:r>
              <a:rPr lang="en-US" altLang="zh-CN" dirty="0" err="1">
                <a:latin typeface="FrutigerLTStd-Light"/>
              </a:rPr>
              <a:t>cyclin</a:t>
            </a:r>
            <a:r>
              <a:rPr lang="en-US" altLang="zh-CN" dirty="0">
                <a:latin typeface="FrutigerLTStd-Light"/>
              </a:rPr>
              <a:t> D1 </a:t>
            </a:r>
            <a:r>
              <a:rPr lang="en-US" altLang="zh-CN" dirty="0" smtClean="0">
                <a:latin typeface="FrutigerLTStd-Light"/>
              </a:rPr>
              <a:t>mRNA at </a:t>
            </a:r>
            <a:r>
              <a:rPr lang="en-US" altLang="zh-CN" dirty="0">
                <a:latin typeface="FrutigerLTStd-Light"/>
              </a:rPr>
              <a:t>subsequent times thereafter </a:t>
            </a:r>
            <a:r>
              <a:rPr lang="en-US" altLang="zh-CN" dirty="0" smtClean="0">
                <a:latin typeface="FrutigerLTStd-Light"/>
              </a:rPr>
              <a:t>were determined </a:t>
            </a:r>
            <a:r>
              <a:rPr lang="en-US" altLang="zh-CN" dirty="0">
                <a:latin typeface="FrutigerLTStd-Light"/>
              </a:rPr>
              <a:t>by RNA (Northern) blotting.</a:t>
            </a:r>
            <a:endParaRPr lang="zh-CN" altLang="en-US" dirty="0"/>
          </a:p>
        </p:txBody>
      </p:sp>
      <p:sp>
        <p:nvSpPr>
          <p:cNvPr id="5" name="Rectangle 4"/>
          <p:cNvSpPr/>
          <p:nvPr/>
        </p:nvSpPr>
        <p:spPr>
          <a:xfrm>
            <a:off x="2492511" y="470516"/>
            <a:ext cx="6248827" cy="461665"/>
          </a:xfrm>
          <a:prstGeom prst="rect">
            <a:avLst/>
          </a:prstGeom>
        </p:spPr>
        <p:txBody>
          <a:bodyPr wrap="none">
            <a:spAutoFit/>
          </a:bodyPr>
          <a:lstStyle/>
          <a:p>
            <a:r>
              <a:rPr lang="en-US" altLang="zh-CN" sz="2400" b="1" dirty="0">
                <a:solidFill>
                  <a:srgbClr val="1271FF"/>
                </a:solidFill>
                <a:latin typeface="FrutigerLTStd-Bold"/>
              </a:rPr>
              <a:t>Figure 8.11 </a:t>
            </a:r>
            <a:r>
              <a:rPr lang="en-US" altLang="zh-CN" sz="2400" b="1" dirty="0">
                <a:solidFill>
                  <a:srgbClr val="000000"/>
                </a:solidFill>
                <a:latin typeface="FrutigerLTStd-Bold"/>
              </a:rPr>
              <a:t>Control of </a:t>
            </a:r>
            <a:r>
              <a:rPr lang="en-US" altLang="zh-CN" sz="2400" b="1" dirty="0" err="1">
                <a:solidFill>
                  <a:srgbClr val="000000"/>
                </a:solidFill>
                <a:latin typeface="FrutigerLTStd-Bold"/>
              </a:rPr>
              <a:t>cyclin</a:t>
            </a:r>
            <a:r>
              <a:rPr lang="en-US" altLang="zh-CN" sz="2400" b="1" dirty="0">
                <a:solidFill>
                  <a:srgbClr val="000000"/>
                </a:solidFill>
                <a:latin typeface="FrutigerLTStd-Bold"/>
              </a:rPr>
              <a:t> D1 levels</a:t>
            </a:r>
            <a:endParaRPr lang="zh-CN" altLang="en-US" sz="2400" dirty="0"/>
          </a:p>
        </p:txBody>
      </p:sp>
    </p:spTree>
    <p:extLst>
      <p:ext uri="{BB962C8B-B14F-4D97-AF65-F5344CB8AC3E}">
        <p14:creationId xmlns:p14="http://schemas.microsoft.com/office/powerpoint/2010/main" val="3947048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figure_08_1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75" y="361696"/>
            <a:ext cx="4662488"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16363" y="1754737"/>
            <a:ext cx="6534912" cy="3139321"/>
          </a:xfrm>
          <a:prstGeom prst="rect">
            <a:avLst/>
          </a:prstGeom>
        </p:spPr>
        <p:txBody>
          <a:bodyPr wrap="square">
            <a:spAutoFit/>
          </a:bodyPr>
          <a:lstStyle/>
          <a:p>
            <a:r>
              <a:rPr lang="en-US" altLang="zh-CN" dirty="0">
                <a:latin typeface="FrutigerLTStd-Light"/>
              </a:rPr>
              <a:t>The control of </a:t>
            </a:r>
            <a:r>
              <a:rPr lang="en-US" altLang="zh-CN" dirty="0" err="1">
                <a:latin typeface="FrutigerLTStd-Light"/>
              </a:rPr>
              <a:t>cyclin</a:t>
            </a:r>
            <a:r>
              <a:rPr lang="en-US" altLang="zh-CN" dirty="0">
                <a:latin typeface="FrutigerLTStd-Light"/>
              </a:rPr>
              <a:t> D1 levels </a:t>
            </a:r>
            <a:r>
              <a:rPr lang="en-US" altLang="zh-CN" dirty="0" smtClean="0">
                <a:latin typeface="FrutigerLTStd-Light"/>
              </a:rPr>
              <a:t>by extracellular </a:t>
            </a:r>
            <a:r>
              <a:rPr lang="en-US" altLang="zh-CN" dirty="0">
                <a:latin typeface="FrutigerLTStd-Light"/>
              </a:rPr>
              <a:t>mitogens can be </a:t>
            </a:r>
            <a:r>
              <a:rPr lang="en-US" altLang="zh-CN" dirty="0" smtClean="0">
                <a:latin typeface="FrutigerLTStd-Light"/>
              </a:rPr>
              <a:t>explained, in </a:t>
            </a:r>
            <a:r>
              <a:rPr lang="en-US" altLang="zh-CN" dirty="0">
                <a:latin typeface="FrutigerLTStd-Light"/>
              </a:rPr>
              <a:t>part, by a signal transduction </a:t>
            </a:r>
            <a:r>
              <a:rPr lang="en-US" altLang="zh-CN" dirty="0" smtClean="0">
                <a:latin typeface="FrutigerLTStd-Light"/>
              </a:rPr>
              <a:t>cascade that </a:t>
            </a:r>
            <a:r>
              <a:rPr lang="en-US" altLang="zh-CN" dirty="0">
                <a:latin typeface="FrutigerLTStd-Light"/>
              </a:rPr>
              <a:t>leads </a:t>
            </a:r>
            <a:r>
              <a:rPr lang="en-US" altLang="zh-CN" u="sng" dirty="0">
                <a:solidFill>
                  <a:srgbClr val="FF0000"/>
                </a:solidFill>
                <a:latin typeface="FrutigerLTStd-Light"/>
              </a:rPr>
              <a:t>from growth factor </a:t>
            </a:r>
            <a:r>
              <a:rPr lang="en-US" altLang="zh-CN" u="sng" dirty="0" smtClean="0">
                <a:solidFill>
                  <a:srgbClr val="FF0000"/>
                </a:solidFill>
                <a:latin typeface="FrutigerLTStd-Light"/>
              </a:rPr>
              <a:t>receptors (RTKs</a:t>
            </a:r>
            <a:r>
              <a:rPr lang="en-US" altLang="zh-CN" u="sng" dirty="0">
                <a:solidFill>
                  <a:srgbClr val="FF0000"/>
                </a:solidFill>
                <a:latin typeface="FrutigerLTStd-Light"/>
              </a:rPr>
              <a:t>) </a:t>
            </a:r>
            <a:r>
              <a:rPr lang="en-US" altLang="zh-CN" dirty="0">
                <a:latin typeface="FrutigerLTStd-Light"/>
              </a:rPr>
              <a:t>to the AP-1 transcription </a:t>
            </a:r>
            <a:r>
              <a:rPr lang="en-US" altLang="zh-CN" dirty="0" smtClean="0">
                <a:latin typeface="FrutigerLTStd-Light"/>
              </a:rPr>
              <a:t>factor (TF</a:t>
            </a:r>
            <a:r>
              <a:rPr lang="en-US" altLang="zh-CN" dirty="0">
                <a:latin typeface="FrutigerLTStd-Light"/>
              </a:rPr>
              <a:t>), one of a number of factors </a:t>
            </a:r>
            <a:r>
              <a:rPr lang="en-US" altLang="zh-CN" dirty="0" smtClean="0">
                <a:latin typeface="FrutigerLTStd-Light"/>
              </a:rPr>
              <a:t>that modulate </a:t>
            </a:r>
            <a:r>
              <a:rPr lang="en-US" altLang="zh-CN" dirty="0">
                <a:latin typeface="FrutigerLTStd-Light"/>
              </a:rPr>
              <a:t>the transcription of the </a:t>
            </a:r>
            <a:r>
              <a:rPr lang="en-US" altLang="zh-CN" i="1" dirty="0" err="1" smtClean="0">
                <a:latin typeface="FrutigerLTStd-LightItalic"/>
              </a:rPr>
              <a:t>cyclin</a:t>
            </a:r>
            <a:r>
              <a:rPr lang="en-US" altLang="zh-CN" i="1" dirty="0" smtClean="0">
                <a:latin typeface="FrutigerLTStd-LightItalic"/>
              </a:rPr>
              <a:t> D1 </a:t>
            </a:r>
            <a:r>
              <a:rPr lang="en-US" altLang="zh-CN" dirty="0">
                <a:latin typeface="FrutigerLTStd-Light"/>
              </a:rPr>
              <a:t>gene. (AP-1 is a </a:t>
            </a:r>
            <a:r>
              <a:rPr lang="en-US" altLang="zh-CN" dirty="0" err="1">
                <a:latin typeface="FrutigerLTStd-Light"/>
              </a:rPr>
              <a:t>heterodimeric</a:t>
            </a:r>
            <a:r>
              <a:rPr lang="en-US" altLang="zh-CN" dirty="0">
                <a:latin typeface="FrutigerLTStd-Light"/>
              </a:rPr>
              <a:t> </a:t>
            </a:r>
            <a:r>
              <a:rPr lang="en-US" altLang="zh-CN" dirty="0" smtClean="0">
                <a:latin typeface="FrutigerLTStd-Light"/>
              </a:rPr>
              <a:t>TF formed </a:t>
            </a:r>
            <a:r>
              <a:rPr lang="en-US" altLang="zh-CN" dirty="0">
                <a:latin typeface="FrutigerLTStd-Light"/>
              </a:rPr>
              <a:t>from </a:t>
            </a:r>
            <a:r>
              <a:rPr lang="en-US" altLang="zh-CN" dirty="0" err="1">
                <a:latin typeface="FrutigerLTStd-Light"/>
              </a:rPr>
              <a:t>Fos</a:t>
            </a:r>
            <a:r>
              <a:rPr lang="en-US" altLang="zh-CN" dirty="0">
                <a:latin typeface="FrutigerLTStd-Light"/>
              </a:rPr>
              <a:t> and Jun </a:t>
            </a:r>
            <a:r>
              <a:rPr lang="en-US" altLang="zh-CN" dirty="0" smtClean="0">
                <a:latin typeface="FrutigerLTStd-Light"/>
              </a:rPr>
              <a:t>subunits, each </a:t>
            </a:r>
            <a:r>
              <a:rPr lang="en-US" altLang="zh-CN" dirty="0">
                <a:latin typeface="FrutigerLTStd-Light"/>
              </a:rPr>
              <a:t>encoded by a proto-oncogene.) </a:t>
            </a:r>
            <a:r>
              <a:rPr lang="en-US" altLang="zh-CN" dirty="0" smtClean="0">
                <a:latin typeface="FrutigerLTStd-Light"/>
              </a:rPr>
              <a:t>In addition</a:t>
            </a:r>
            <a:r>
              <a:rPr lang="en-US" altLang="zh-CN" dirty="0">
                <a:latin typeface="FrutigerLTStd-Light"/>
              </a:rPr>
              <a:t>, a number of other </a:t>
            </a:r>
            <a:r>
              <a:rPr lang="en-US" altLang="zh-CN" dirty="0" smtClean="0">
                <a:latin typeface="FrutigerLTStd-Light"/>
              </a:rPr>
              <a:t>signaling cascades </a:t>
            </a:r>
            <a:r>
              <a:rPr lang="en-US" altLang="zh-CN" dirty="0">
                <a:latin typeface="FrutigerLTStd-Light"/>
              </a:rPr>
              <a:t>converge on the promoter </a:t>
            </a:r>
            <a:r>
              <a:rPr lang="en-US" altLang="zh-CN" dirty="0" smtClean="0">
                <a:latin typeface="FrutigerLTStd-Light"/>
              </a:rPr>
              <a:t>of this </a:t>
            </a:r>
            <a:r>
              <a:rPr lang="en-US" altLang="zh-CN" dirty="0">
                <a:latin typeface="FrutigerLTStd-Light"/>
              </a:rPr>
              <a:t>gene, not all of which are </a:t>
            </a:r>
            <a:r>
              <a:rPr lang="en-US" altLang="zh-CN" dirty="0" smtClean="0">
                <a:latin typeface="FrutigerLTStd-Light"/>
              </a:rPr>
              <a:t>illustrated in </a:t>
            </a:r>
            <a:r>
              <a:rPr lang="en-US" altLang="zh-CN" dirty="0">
                <a:latin typeface="FrutigerLTStd-Light"/>
              </a:rPr>
              <a:t>this figure.</a:t>
            </a:r>
            <a:endParaRPr lang="zh-CN" altLang="en-US" dirty="0"/>
          </a:p>
        </p:txBody>
      </p:sp>
      <p:sp>
        <p:nvSpPr>
          <p:cNvPr id="4" name="Rectangle 3"/>
          <p:cNvSpPr/>
          <p:nvPr/>
        </p:nvSpPr>
        <p:spPr>
          <a:xfrm>
            <a:off x="4266447" y="479660"/>
            <a:ext cx="6248827" cy="461665"/>
          </a:xfrm>
          <a:prstGeom prst="rect">
            <a:avLst/>
          </a:prstGeom>
        </p:spPr>
        <p:txBody>
          <a:bodyPr wrap="none">
            <a:spAutoFit/>
          </a:bodyPr>
          <a:lstStyle/>
          <a:p>
            <a:r>
              <a:rPr lang="en-US" altLang="zh-CN" sz="2400" b="1" dirty="0">
                <a:solidFill>
                  <a:srgbClr val="1271FF"/>
                </a:solidFill>
                <a:latin typeface="FrutigerLTStd-Bold"/>
              </a:rPr>
              <a:t>Figure 8.11 </a:t>
            </a:r>
            <a:r>
              <a:rPr lang="en-US" altLang="zh-CN" sz="2400" b="1" dirty="0">
                <a:solidFill>
                  <a:srgbClr val="000000"/>
                </a:solidFill>
                <a:latin typeface="FrutigerLTStd-Bold"/>
              </a:rPr>
              <a:t>Control of </a:t>
            </a:r>
            <a:r>
              <a:rPr lang="en-US" altLang="zh-CN" sz="2400" b="1" dirty="0" err="1">
                <a:solidFill>
                  <a:srgbClr val="000000"/>
                </a:solidFill>
                <a:latin typeface="FrutigerLTStd-Bold"/>
              </a:rPr>
              <a:t>cyclin</a:t>
            </a:r>
            <a:r>
              <a:rPr lang="en-US" altLang="zh-CN" sz="2400" b="1" dirty="0">
                <a:solidFill>
                  <a:srgbClr val="000000"/>
                </a:solidFill>
                <a:latin typeface="FrutigerLTStd-Bold"/>
              </a:rPr>
              <a:t> D1 levels</a:t>
            </a:r>
            <a:endParaRPr lang="zh-CN" altLang="en-US" sz="2400" dirty="0"/>
          </a:p>
        </p:txBody>
      </p:sp>
    </p:spTree>
    <p:extLst>
      <p:ext uri="{BB962C8B-B14F-4D97-AF65-F5344CB8AC3E}">
        <p14:creationId xmlns:p14="http://schemas.microsoft.com/office/powerpoint/2010/main" val="33886417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ure_08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76" y="1444752"/>
            <a:ext cx="4887302" cy="516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738580" y="2015732"/>
            <a:ext cx="5755428" cy="3416320"/>
          </a:xfrm>
          <a:prstGeom prst="rect">
            <a:avLst/>
          </a:prstGeom>
        </p:spPr>
        <p:txBody>
          <a:bodyPr wrap="square">
            <a:spAutoFit/>
          </a:bodyPr>
          <a:lstStyle/>
          <a:p>
            <a:r>
              <a:rPr lang="en-US" altLang="zh-CN" b="0" i="0" u="none" strike="noStrike" baseline="0" dirty="0" smtClean="0">
                <a:latin typeface="FrutigerLTStd-Light"/>
              </a:rPr>
              <a:t>The term “cell cycle clock” denotes a molecular circuitry operating in the cell nucleus that processes and integrates a variety of afferent (incoming) signals originating from outside and inside the cell and decides whether or not the cell should enter into the active cell cycle or retreat into a non proliferating state. In the event that active proliferation is decided upon, this circuitry proceeds to program the complex sequence of biochemical changes in a cell that enable it to double its contents and to divide into two daughter cells.</a:t>
            </a:r>
            <a:endParaRPr lang="zh-CN" altLang="en-US" dirty="0"/>
          </a:p>
        </p:txBody>
      </p:sp>
      <p:sp>
        <p:nvSpPr>
          <p:cNvPr id="2" name="Rectangle 1"/>
          <p:cNvSpPr/>
          <p:nvPr/>
        </p:nvSpPr>
        <p:spPr>
          <a:xfrm>
            <a:off x="1508760" y="387596"/>
            <a:ext cx="9393860" cy="461665"/>
          </a:xfrm>
          <a:prstGeom prst="rect">
            <a:avLst/>
          </a:prstGeom>
        </p:spPr>
        <p:txBody>
          <a:bodyPr wrap="square">
            <a:spAutoFit/>
          </a:bodyPr>
          <a:lstStyle/>
          <a:p>
            <a:r>
              <a:rPr lang="en-US" altLang="zh-CN" sz="2400" b="1" dirty="0">
                <a:solidFill>
                  <a:srgbClr val="1271FF"/>
                </a:solidFill>
                <a:latin typeface="FrutigerLTStd-Bold"/>
              </a:rPr>
              <a:t>Figure 8.1 </a:t>
            </a:r>
            <a:r>
              <a:rPr lang="en-US" altLang="zh-CN" sz="2400" b="1" dirty="0">
                <a:solidFill>
                  <a:srgbClr val="000000"/>
                </a:solidFill>
                <a:latin typeface="FrutigerLTStd-Bold"/>
              </a:rPr>
              <a:t>The central governor </a:t>
            </a:r>
            <a:r>
              <a:rPr lang="en-US" altLang="zh-CN" sz="2400" b="1" dirty="0" smtClean="0">
                <a:solidFill>
                  <a:srgbClr val="000000"/>
                </a:solidFill>
                <a:latin typeface="FrutigerLTStd-Bold"/>
              </a:rPr>
              <a:t>of growth </a:t>
            </a:r>
            <a:r>
              <a:rPr lang="en-US" altLang="zh-CN" sz="2400" b="1" dirty="0">
                <a:solidFill>
                  <a:srgbClr val="000000"/>
                </a:solidFill>
                <a:latin typeface="FrutigerLTStd-Bold"/>
              </a:rPr>
              <a:t>and proliferation</a:t>
            </a:r>
            <a:endParaRPr lang="zh-CN" altLang="en-US" sz="2400" dirty="0"/>
          </a:p>
        </p:txBody>
      </p:sp>
    </p:spTree>
    <p:extLst>
      <p:ext uri="{BB962C8B-B14F-4D97-AF65-F5344CB8AC3E}">
        <p14:creationId xmlns:p14="http://schemas.microsoft.com/office/powerpoint/2010/main" val="3343880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table_08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406400"/>
            <a:ext cx="7397750"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6082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igure_08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656" y="1270569"/>
            <a:ext cx="8531225" cy="323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84632" y="4835078"/>
            <a:ext cx="11484864" cy="1323439"/>
          </a:xfrm>
          <a:prstGeom prst="rect">
            <a:avLst/>
          </a:prstGeom>
        </p:spPr>
        <p:txBody>
          <a:bodyPr wrap="square">
            <a:spAutoFit/>
          </a:bodyPr>
          <a:lstStyle/>
          <a:p>
            <a:r>
              <a:rPr lang="en-US" altLang="zh-CN" sz="1600" dirty="0">
                <a:latin typeface="FrutigerLTStd-Light"/>
              </a:rPr>
              <a:t>While extracellular signals strongly influence the levels of </a:t>
            </a:r>
            <a:r>
              <a:rPr lang="en-US" altLang="zh-CN" sz="1600" dirty="0" smtClean="0">
                <a:latin typeface="FrutigerLTStd-Light"/>
              </a:rPr>
              <a:t>D-type </a:t>
            </a:r>
            <a:r>
              <a:rPr lang="en-US" altLang="zh-CN" sz="1600" dirty="0" err="1" smtClean="0">
                <a:latin typeface="FrutigerLTStd-Light"/>
              </a:rPr>
              <a:t>cyclins</a:t>
            </a:r>
            <a:r>
              <a:rPr lang="en-US" altLang="zh-CN" sz="1600" dirty="0" smtClean="0">
                <a:latin typeface="FrutigerLTStd-Light"/>
              </a:rPr>
              <a:t> </a:t>
            </a:r>
            <a:r>
              <a:rPr lang="en-US" altLang="zh-CN" sz="1600" dirty="0">
                <a:latin typeface="FrutigerLTStd-Light"/>
              </a:rPr>
              <a:t>during most of the G1 phase of the cell </a:t>
            </a:r>
            <a:r>
              <a:rPr lang="en-US" altLang="zh-CN" sz="1600" dirty="0" smtClean="0">
                <a:latin typeface="FrutigerLTStd-Light"/>
              </a:rPr>
              <a:t>cycle</a:t>
            </a:r>
            <a:r>
              <a:rPr lang="en-US" altLang="zh-CN" sz="1600" dirty="0">
                <a:latin typeface="FrutigerLTStd-Light"/>
              </a:rPr>
              <a:t>.</a:t>
            </a:r>
            <a:r>
              <a:rPr lang="en-US" altLang="zh-CN" sz="1600" dirty="0" smtClean="0">
                <a:latin typeface="FrutigerLTStd-Light"/>
              </a:rPr>
              <a:t> </a:t>
            </a:r>
            <a:r>
              <a:rPr lang="en-US" altLang="zh-CN" sz="1600" u="sng" dirty="0">
                <a:latin typeface="FrutigerLTStd-Light"/>
              </a:rPr>
              <a:t>T</a:t>
            </a:r>
            <a:r>
              <a:rPr lang="en-US" altLang="zh-CN" sz="1600" u="sng" dirty="0" smtClean="0">
                <a:latin typeface="FrutigerLTStd-Light"/>
              </a:rPr>
              <a:t>he </a:t>
            </a:r>
            <a:r>
              <a:rPr lang="en-US" altLang="zh-CN" sz="1600" u="sng" dirty="0">
                <a:latin typeface="FrutigerLTStd-Light"/>
              </a:rPr>
              <a:t>activation of the remaining </a:t>
            </a:r>
            <a:r>
              <a:rPr lang="en-US" altLang="zh-CN" sz="1600" u="sng" dirty="0" err="1">
                <a:latin typeface="FrutigerLTStd-Light"/>
              </a:rPr>
              <a:t>cyclin</a:t>
            </a:r>
            <a:r>
              <a:rPr lang="en-US" altLang="zh-CN" sz="1600" u="sng" dirty="0">
                <a:latin typeface="FrutigerLTStd-Light"/>
              </a:rPr>
              <a:t>–CDK complexes occurs on </a:t>
            </a:r>
            <a:r>
              <a:rPr lang="en-US" altLang="zh-CN" sz="1600" u="sng" dirty="0" smtClean="0">
                <a:latin typeface="FrutigerLTStd-Light"/>
              </a:rPr>
              <a:t>a predictable </a:t>
            </a:r>
            <a:r>
              <a:rPr lang="en-US" altLang="zh-CN" sz="1600" u="sng" dirty="0">
                <a:latin typeface="FrutigerLTStd-Light"/>
              </a:rPr>
              <a:t>schedule that appears to be independent of </a:t>
            </a:r>
            <a:r>
              <a:rPr lang="en-US" altLang="zh-CN" sz="1600" u="sng" dirty="0" smtClean="0">
                <a:latin typeface="FrutigerLTStd-Light"/>
              </a:rPr>
              <a:t>extracellular physiologic </a:t>
            </a:r>
            <a:r>
              <a:rPr lang="en-US" altLang="zh-CN" sz="1600" u="sng" dirty="0">
                <a:latin typeface="FrutigerLTStd-Light"/>
              </a:rPr>
              <a:t>signals.</a:t>
            </a:r>
            <a:r>
              <a:rPr lang="en-US" altLang="zh-CN" sz="1600" dirty="0">
                <a:latin typeface="FrutigerLTStd-Light"/>
              </a:rPr>
              <a:t> In part, this coordination is achieved </a:t>
            </a:r>
            <a:r>
              <a:rPr lang="en-US" altLang="zh-CN" sz="1600" dirty="0" smtClean="0">
                <a:latin typeface="FrutigerLTStd-Light"/>
              </a:rPr>
              <a:t>because the </a:t>
            </a:r>
            <a:r>
              <a:rPr lang="en-US" altLang="zh-CN" sz="1600" dirty="0" err="1">
                <a:latin typeface="FrutigerLTStd-Light"/>
              </a:rPr>
              <a:t>cyclin</a:t>
            </a:r>
            <a:r>
              <a:rPr lang="en-US" altLang="zh-CN" sz="1600" dirty="0">
                <a:latin typeface="FrutigerLTStd-Light"/>
              </a:rPr>
              <a:t>–CDK complexes in one phase of the cell cycle </a:t>
            </a:r>
            <a:r>
              <a:rPr lang="en-US" altLang="zh-CN" sz="1600" dirty="0" smtClean="0">
                <a:latin typeface="FrutigerLTStd-Light"/>
              </a:rPr>
              <a:t>are responsible </a:t>
            </a:r>
            <a:r>
              <a:rPr lang="en-US" altLang="zh-CN" sz="1600" dirty="0">
                <a:latin typeface="FrutigerLTStd-Light"/>
              </a:rPr>
              <a:t>for activating those in the subsequent phase (</a:t>
            </a:r>
            <a:r>
              <a:rPr lang="en-US" altLang="zh-CN" sz="1600" i="1" dirty="0" smtClean="0">
                <a:latin typeface="FrutigerLTStd-LightItalic"/>
              </a:rPr>
              <a:t>indicated here</a:t>
            </a:r>
            <a:r>
              <a:rPr lang="en-US" altLang="zh-CN" sz="1600" dirty="0">
                <a:latin typeface="FrutigerLTStd-Light"/>
              </a:rPr>
              <a:t>) and for shutting down those that were active in the </a:t>
            </a:r>
            <a:r>
              <a:rPr lang="en-US" altLang="zh-CN" sz="1600" dirty="0" smtClean="0">
                <a:latin typeface="FrutigerLTStd-Light"/>
              </a:rPr>
              <a:t>previous phase </a:t>
            </a:r>
            <a:r>
              <a:rPr lang="en-US" altLang="zh-CN" sz="1600" dirty="0">
                <a:latin typeface="FrutigerLTStd-Light"/>
              </a:rPr>
              <a:t>(</a:t>
            </a:r>
            <a:r>
              <a:rPr lang="en-US" altLang="zh-CN" sz="1600" i="1" dirty="0">
                <a:latin typeface="FrutigerLTStd-LightItalic"/>
              </a:rPr>
              <a:t>not shown</a:t>
            </a:r>
            <a:r>
              <a:rPr lang="en-US" altLang="zh-CN" sz="1600" dirty="0">
                <a:latin typeface="FrutigerLTStd-Light"/>
              </a:rPr>
              <a:t>).</a:t>
            </a:r>
            <a:endParaRPr lang="zh-CN" altLang="en-US" sz="1600" dirty="0"/>
          </a:p>
        </p:txBody>
      </p:sp>
      <p:sp>
        <p:nvSpPr>
          <p:cNvPr id="4" name="Rectangle 3"/>
          <p:cNvSpPr/>
          <p:nvPr/>
        </p:nvSpPr>
        <p:spPr>
          <a:xfrm>
            <a:off x="1554480" y="370662"/>
            <a:ext cx="9646920" cy="461665"/>
          </a:xfrm>
          <a:prstGeom prst="rect">
            <a:avLst/>
          </a:prstGeom>
        </p:spPr>
        <p:txBody>
          <a:bodyPr wrap="square">
            <a:spAutoFit/>
          </a:bodyPr>
          <a:lstStyle/>
          <a:p>
            <a:r>
              <a:rPr lang="en-US" altLang="zh-CN" sz="2400" b="1" dirty="0">
                <a:solidFill>
                  <a:srgbClr val="1271FF"/>
                </a:solidFill>
                <a:latin typeface="FrutigerLTStd-Bold"/>
              </a:rPr>
              <a:t>Figure 8.12 </a:t>
            </a:r>
            <a:r>
              <a:rPr lang="en-US" altLang="zh-CN" sz="2400" b="1" dirty="0">
                <a:solidFill>
                  <a:srgbClr val="000000"/>
                </a:solidFill>
                <a:latin typeface="FrutigerLTStd-Bold"/>
              </a:rPr>
              <a:t>Control of </a:t>
            </a:r>
            <a:r>
              <a:rPr lang="en-US" altLang="zh-CN" sz="2400" b="1" dirty="0" err="1">
                <a:solidFill>
                  <a:srgbClr val="000000"/>
                </a:solidFill>
                <a:latin typeface="FrutigerLTStd-Bold"/>
              </a:rPr>
              <a:t>cyclin</a:t>
            </a:r>
            <a:r>
              <a:rPr lang="en-US" altLang="zh-CN" sz="2400" b="1" dirty="0">
                <a:solidFill>
                  <a:srgbClr val="000000"/>
                </a:solidFill>
                <a:latin typeface="FrutigerLTStd-Bold"/>
              </a:rPr>
              <a:t> levels during the cell cycle</a:t>
            </a:r>
            <a:endParaRPr lang="zh-CN" altLang="en-US" sz="2400" dirty="0"/>
          </a:p>
        </p:txBody>
      </p:sp>
    </p:spTree>
    <p:extLst>
      <p:ext uri="{BB962C8B-B14F-4D97-AF65-F5344CB8AC3E}">
        <p14:creationId xmlns:p14="http://schemas.microsoft.com/office/powerpoint/2010/main" val="432189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6712" y="2356027"/>
            <a:ext cx="827227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8.4 </a:t>
            </a:r>
            <a:r>
              <a:rPr lang="en-US" altLang="zh-CN" sz="2800" dirty="0" err="1">
                <a:solidFill>
                  <a:srgbClr val="1271FF"/>
                </a:solidFill>
                <a:latin typeface="ACaslonPro-Regular"/>
              </a:rPr>
              <a:t>Cyclin</a:t>
            </a:r>
            <a:r>
              <a:rPr lang="en-US" altLang="zh-CN" sz="2800" dirty="0">
                <a:solidFill>
                  <a:srgbClr val="1271FF"/>
                </a:solidFill>
                <a:latin typeface="ACaslonPro-Regular"/>
              </a:rPr>
              <a:t>–CDK complexes are also regulated by </a:t>
            </a:r>
            <a:r>
              <a:rPr lang="en-US" altLang="zh-CN" sz="2800" dirty="0" smtClean="0">
                <a:solidFill>
                  <a:srgbClr val="1271FF"/>
                </a:solidFill>
                <a:latin typeface="ACaslonPro-Regular"/>
              </a:rPr>
              <a:t>CDK inhibitors</a:t>
            </a:r>
            <a:endParaRPr lang="zh-CN" altLang="en-US" sz="2800" dirty="0"/>
          </a:p>
        </p:txBody>
      </p:sp>
    </p:spTree>
    <p:extLst>
      <p:ext uri="{BB962C8B-B14F-4D97-AF65-F5344CB8AC3E}">
        <p14:creationId xmlns:p14="http://schemas.microsoft.com/office/powerpoint/2010/main" val="508367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figure_08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1" y="270256"/>
            <a:ext cx="5508625"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164691" y="1058918"/>
            <a:ext cx="5937844" cy="461665"/>
          </a:xfrm>
          <a:prstGeom prst="rect">
            <a:avLst/>
          </a:prstGeom>
        </p:spPr>
        <p:txBody>
          <a:bodyPr wrap="none">
            <a:spAutoFit/>
          </a:bodyPr>
          <a:lstStyle/>
          <a:p>
            <a:r>
              <a:rPr lang="en-US" altLang="zh-CN" sz="2400" b="1" dirty="0">
                <a:solidFill>
                  <a:srgbClr val="1271FF"/>
                </a:solidFill>
                <a:latin typeface="FrutigerLTStd-Bold"/>
              </a:rPr>
              <a:t>Figure 8.13 </a:t>
            </a:r>
            <a:r>
              <a:rPr lang="en-US" altLang="zh-CN" sz="2400" b="1" dirty="0">
                <a:solidFill>
                  <a:srgbClr val="000000"/>
                </a:solidFill>
                <a:latin typeface="FrutigerLTStd-Bold"/>
              </a:rPr>
              <a:t>Actions of CDK inhibitors</a:t>
            </a:r>
            <a:endParaRPr lang="zh-CN" altLang="en-US" sz="2400" dirty="0"/>
          </a:p>
        </p:txBody>
      </p:sp>
    </p:spTree>
    <p:extLst>
      <p:ext uri="{BB962C8B-B14F-4D97-AF65-F5344CB8AC3E}">
        <p14:creationId xmlns:p14="http://schemas.microsoft.com/office/powerpoint/2010/main" val="13789501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08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62" y="1510284"/>
            <a:ext cx="9428795" cy="396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83081" y="301526"/>
            <a:ext cx="8951976" cy="523220"/>
          </a:xfrm>
          <a:prstGeom prst="rect">
            <a:avLst/>
          </a:prstGeom>
        </p:spPr>
        <p:txBody>
          <a:bodyPr wrap="square">
            <a:spAutoFit/>
          </a:bodyPr>
          <a:lstStyle/>
          <a:p>
            <a:r>
              <a:rPr lang="en-US" altLang="zh-CN" sz="2400" b="1" dirty="0">
                <a:solidFill>
                  <a:srgbClr val="1271FF"/>
                </a:solidFill>
                <a:latin typeface="FrutigerLTStd-Bold"/>
              </a:rPr>
              <a:t>Figure 8.14 </a:t>
            </a:r>
            <a:r>
              <a:rPr lang="en-US" altLang="zh-CN" sz="2400" b="1" dirty="0">
                <a:solidFill>
                  <a:srgbClr val="000000"/>
                </a:solidFill>
                <a:latin typeface="FrutigerLTStd-Bold"/>
              </a:rPr>
              <a:t>Control of cell </a:t>
            </a:r>
            <a:r>
              <a:rPr lang="en-US" altLang="zh-CN" sz="2400" b="1" dirty="0" smtClean="0">
                <a:solidFill>
                  <a:srgbClr val="000000"/>
                </a:solidFill>
                <a:latin typeface="FrutigerLTStd-Bold"/>
              </a:rPr>
              <a:t>cycle progression </a:t>
            </a:r>
            <a:r>
              <a:rPr lang="en-US" altLang="zh-CN" sz="2400" b="1" dirty="0">
                <a:solidFill>
                  <a:srgbClr val="000000"/>
                </a:solidFill>
                <a:latin typeface="FrutigerLTStd-Bold"/>
              </a:rPr>
              <a:t>by TGF-</a:t>
            </a:r>
            <a:r>
              <a:rPr lang="el-GR" altLang="zh-CN" sz="2800" b="1" dirty="0">
                <a:solidFill>
                  <a:srgbClr val="000000"/>
                </a:solidFill>
                <a:latin typeface="TimesNewRomanPS-BoldMT"/>
              </a:rPr>
              <a:t>β</a:t>
            </a:r>
            <a:endParaRPr lang="zh-CN" altLang="en-US" sz="2400" dirty="0"/>
          </a:p>
        </p:txBody>
      </p:sp>
    </p:spTree>
    <p:extLst>
      <p:ext uri="{BB962C8B-B14F-4D97-AF65-F5344CB8AC3E}">
        <p14:creationId xmlns:p14="http://schemas.microsoft.com/office/powerpoint/2010/main" val="2042955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08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04" y="173229"/>
            <a:ext cx="4186238" cy="628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745480" y="2906586"/>
            <a:ext cx="5455920" cy="1706878"/>
          </a:xfrm>
          <a:prstGeom prst="rect">
            <a:avLst/>
          </a:prstGeom>
        </p:spPr>
        <p:txBody>
          <a:bodyPr wrap="square">
            <a:spAutoFit/>
          </a:bodyPr>
          <a:lstStyle/>
          <a:p>
            <a:pPr>
              <a:lnSpc>
                <a:spcPct val="150000"/>
              </a:lnSpc>
            </a:pPr>
            <a:r>
              <a:rPr lang="en-US" altLang="zh-CN" dirty="0" smtClean="0">
                <a:solidFill>
                  <a:srgbClr val="000000"/>
                </a:solidFill>
                <a:latin typeface="FrutigerLTStd-Light"/>
              </a:rPr>
              <a:t>Countervailing </a:t>
            </a:r>
            <a:r>
              <a:rPr lang="en-US" altLang="zh-CN" dirty="0">
                <a:solidFill>
                  <a:srgbClr val="000000"/>
                </a:solidFill>
                <a:latin typeface="FrutigerLTStd-Light"/>
              </a:rPr>
              <a:t>extracellular </a:t>
            </a:r>
            <a:r>
              <a:rPr lang="en-US" altLang="zh-CN" dirty="0" smtClean="0">
                <a:solidFill>
                  <a:srgbClr val="000000"/>
                </a:solidFill>
                <a:latin typeface="FrutigerLTStd-Light"/>
              </a:rPr>
              <a:t>signals influence </a:t>
            </a:r>
            <a:r>
              <a:rPr lang="en-US" altLang="zh-CN" dirty="0">
                <a:solidFill>
                  <a:srgbClr val="000000"/>
                </a:solidFill>
                <a:latin typeface="FrutigerLTStd-Light"/>
              </a:rPr>
              <a:t>the cell cycle machinery, </a:t>
            </a:r>
            <a:r>
              <a:rPr lang="en-US" altLang="zh-CN" dirty="0" smtClean="0">
                <a:solidFill>
                  <a:srgbClr val="000000"/>
                </a:solidFill>
                <a:latin typeface="FrutigerLTStd-Light"/>
              </a:rPr>
              <a:t>in part </a:t>
            </a:r>
            <a:r>
              <a:rPr lang="en-US" altLang="zh-CN" dirty="0">
                <a:solidFill>
                  <a:srgbClr val="000000"/>
                </a:solidFill>
                <a:latin typeface="FrutigerLTStd-Light"/>
              </a:rPr>
              <a:t>through their ability to </a:t>
            </a:r>
            <a:r>
              <a:rPr lang="en-US" altLang="zh-CN" dirty="0" smtClean="0">
                <a:solidFill>
                  <a:srgbClr val="000000"/>
                </a:solidFill>
                <a:latin typeface="FrutigerLTStd-Light"/>
              </a:rPr>
              <a:t>control the </a:t>
            </a:r>
            <a:r>
              <a:rPr lang="en-US" altLang="zh-CN" u="sng" dirty="0">
                <a:solidFill>
                  <a:srgbClr val="000000"/>
                </a:solidFill>
                <a:latin typeface="FrutigerLTStd-Light"/>
              </a:rPr>
              <a:t>levels</a:t>
            </a:r>
            <a:r>
              <a:rPr lang="en-US" altLang="zh-CN" dirty="0">
                <a:solidFill>
                  <a:srgbClr val="000000"/>
                </a:solidFill>
                <a:latin typeface="FrutigerLTStd-Light"/>
              </a:rPr>
              <a:t> and intracellular </a:t>
            </a:r>
            <a:r>
              <a:rPr lang="en-US" altLang="zh-CN" u="sng" dirty="0" smtClean="0">
                <a:solidFill>
                  <a:srgbClr val="000000"/>
                </a:solidFill>
                <a:latin typeface="FrutigerLTStd-Light"/>
              </a:rPr>
              <a:t>localization</a:t>
            </a:r>
            <a:r>
              <a:rPr lang="en-US" altLang="zh-CN" dirty="0" smtClean="0">
                <a:solidFill>
                  <a:srgbClr val="000000"/>
                </a:solidFill>
                <a:latin typeface="FrutigerLTStd-Light"/>
              </a:rPr>
              <a:t> of </a:t>
            </a:r>
            <a:r>
              <a:rPr lang="en-US" altLang="zh-CN" dirty="0">
                <a:solidFill>
                  <a:srgbClr val="000000"/>
                </a:solidFill>
                <a:latin typeface="FrutigerLTStd-Light"/>
              </a:rPr>
              <a:t>CDK inhibitors.</a:t>
            </a:r>
            <a:endParaRPr lang="zh-CN" altLang="en-US" dirty="0"/>
          </a:p>
        </p:txBody>
      </p:sp>
      <p:sp>
        <p:nvSpPr>
          <p:cNvPr id="4" name="Rectangle 3"/>
          <p:cNvSpPr/>
          <p:nvPr/>
        </p:nvSpPr>
        <p:spPr>
          <a:xfrm>
            <a:off x="5745480" y="828916"/>
            <a:ext cx="5455920" cy="830997"/>
          </a:xfrm>
          <a:prstGeom prst="rect">
            <a:avLst/>
          </a:prstGeom>
        </p:spPr>
        <p:txBody>
          <a:bodyPr wrap="square">
            <a:spAutoFit/>
          </a:bodyPr>
          <a:lstStyle/>
          <a:p>
            <a:r>
              <a:rPr lang="en-US" altLang="zh-CN" sz="2400" b="1" dirty="0">
                <a:solidFill>
                  <a:srgbClr val="1271FF"/>
                </a:solidFill>
                <a:latin typeface="FrutigerLTStd-Bold"/>
              </a:rPr>
              <a:t>Figure 8.15 </a:t>
            </a:r>
            <a:r>
              <a:rPr lang="en-US" altLang="zh-CN" sz="2400" b="1" dirty="0">
                <a:solidFill>
                  <a:srgbClr val="000000"/>
                </a:solidFill>
                <a:latin typeface="FrutigerLTStd-Bold"/>
              </a:rPr>
              <a:t>Control of cell cycle advance by extracellular signals </a:t>
            </a:r>
            <a:endParaRPr lang="zh-CN" altLang="en-US" sz="2400" dirty="0"/>
          </a:p>
        </p:txBody>
      </p:sp>
      <p:sp>
        <p:nvSpPr>
          <p:cNvPr id="5" name="TextBox 4"/>
          <p:cNvSpPr txBox="1"/>
          <p:nvPr/>
        </p:nvSpPr>
        <p:spPr>
          <a:xfrm>
            <a:off x="5873337" y="5559552"/>
            <a:ext cx="5200206" cy="369332"/>
          </a:xfrm>
          <a:prstGeom prst="rect">
            <a:avLst/>
          </a:prstGeom>
          <a:noFill/>
        </p:spPr>
        <p:txBody>
          <a:bodyPr wrap="none" rtlCol="0">
            <a:spAutoFit/>
          </a:bodyPr>
          <a:lstStyle/>
          <a:p>
            <a:r>
              <a:rPr lang="en-US" altLang="zh-CN" dirty="0"/>
              <a:t>T157A mutant </a:t>
            </a:r>
            <a:r>
              <a:rPr lang="en-US" altLang="zh-CN" dirty="0" smtClean="0"/>
              <a:t>p27 can not be phosphorylated by AKT</a:t>
            </a:r>
            <a:endParaRPr lang="zh-CN" altLang="en-US" dirty="0"/>
          </a:p>
        </p:txBody>
      </p:sp>
    </p:spTree>
    <p:extLst>
      <p:ext uri="{BB962C8B-B14F-4D97-AF65-F5344CB8AC3E}">
        <p14:creationId xmlns:p14="http://schemas.microsoft.com/office/powerpoint/2010/main" val="2409843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figure_08_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79" y="1033272"/>
            <a:ext cx="11258746" cy="5440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55064" y="202275"/>
            <a:ext cx="9381744" cy="830997"/>
          </a:xfrm>
          <a:prstGeom prst="rect">
            <a:avLst/>
          </a:prstGeom>
        </p:spPr>
        <p:txBody>
          <a:bodyPr wrap="square">
            <a:spAutoFit/>
          </a:bodyPr>
          <a:lstStyle/>
          <a:p>
            <a:pPr algn="ctr"/>
            <a:r>
              <a:rPr lang="en-US" altLang="zh-CN" sz="2400" b="1" dirty="0">
                <a:solidFill>
                  <a:srgbClr val="1271FF"/>
                </a:solidFill>
                <a:latin typeface="FrutigerLTStd-Bold"/>
              </a:rPr>
              <a:t>Figure 8.16 </a:t>
            </a:r>
            <a:r>
              <a:rPr lang="en-US" altLang="zh-CN" sz="2400" b="1" dirty="0">
                <a:solidFill>
                  <a:srgbClr val="000000"/>
                </a:solidFill>
                <a:latin typeface="FrutigerLTStd-Bold"/>
              </a:rPr>
              <a:t>Suppression of p27Kip1 function by </a:t>
            </a:r>
            <a:r>
              <a:rPr lang="en-US" altLang="zh-CN" sz="2400" b="1" dirty="0" err="1">
                <a:solidFill>
                  <a:srgbClr val="000000"/>
                </a:solidFill>
                <a:latin typeface="FrutigerLTStd-Bold"/>
              </a:rPr>
              <a:t>Akt</a:t>
            </a:r>
            <a:r>
              <a:rPr lang="en-US" altLang="zh-CN" sz="2400" b="1" dirty="0">
                <a:solidFill>
                  <a:srgbClr val="000000"/>
                </a:solidFill>
                <a:latin typeface="FrutigerLTStd-Bold"/>
              </a:rPr>
              <a:t>/PKB </a:t>
            </a:r>
            <a:r>
              <a:rPr lang="en-US" altLang="zh-CN" sz="2400" b="1" dirty="0" smtClean="0">
                <a:solidFill>
                  <a:srgbClr val="000000"/>
                </a:solidFill>
                <a:latin typeface="FrutigerLTStd-Bold"/>
              </a:rPr>
              <a:t>in human </a:t>
            </a:r>
            <a:r>
              <a:rPr lang="en-US" altLang="zh-CN" sz="2400" b="1" dirty="0">
                <a:solidFill>
                  <a:srgbClr val="000000"/>
                </a:solidFill>
                <a:latin typeface="FrutigerLTStd-Bold"/>
              </a:rPr>
              <a:t>breast cancers</a:t>
            </a:r>
            <a:endParaRPr lang="zh-CN" altLang="en-US" sz="2400" dirty="0"/>
          </a:p>
        </p:txBody>
      </p:sp>
    </p:spTree>
    <p:extLst>
      <p:ext uri="{BB962C8B-B14F-4D97-AF65-F5344CB8AC3E}">
        <p14:creationId xmlns:p14="http://schemas.microsoft.com/office/powerpoint/2010/main" val="788353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8_1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653" y="1088136"/>
            <a:ext cx="2652432" cy="5193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22377" y="279704"/>
            <a:ext cx="10762488" cy="830997"/>
          </a:xfrm>
          <a:prstGeom prst="rect">
            <a:avLst/>
          </a:prstGeom>
        </p:spPr>
        <p:txBody>
          <a:bodyPr wrap="square">
            <a:spAutoFit/>
          </a:bodyPr>
          <a:lstStyle/>
          <a:p>
            <a:pPr algn="ctr"/>
            <a:r>
              <a:rPr lang="en-US" altLang="zh-CN" sz="2400" b="1" dirty="0">
                <a:solidFill>
                  <a:srgbClr val="1271FF"/>
                </a:solidFill>
                <a:latin typeface="FrutigerLTStd-Bold"/>
              </a:rPr>
              <a:t>Figure 8.18 </a:t>
            </a:r>
            <a:r>
              <a:rPr lang="en-US" altLang="zh-CN" sz="2400" b="1" dirty="0">
                <a:solidFill>
                  <a:srgbClr val="000000"/>
                </a:solidFill>
                <a:latin typeface="FrutigerLTStd-Bold"/>
              </a:rPr>
              <a:t>Imposition by p27</a:t>
            </a:r>
            <a:r>
              <a:rPr lang="en-US" altLang="zh-CN" sz="2400" b="1" baseline="30000" dirty="0">
                <a:solidFill>
                  <a:srgbClr val="000000"/>
                </a:solidFill>
                <a:latin typeface="FrutigerLTStd-Bold"/>
              </a:rPr>
              <a:t>Kip1</a:t>
            </a:r>
            <a:r>
              <a:rPr lang="en-US" altLang="zh-CN" sz="2400" b="1" dirty="0">
                <a:solidFill>
                  <a:srgbClr val="000000"/>
                </a:solidFill>
                <a:latin typeface="FrutigerLTStd-Bold"/>
              </a:rPr>
              <a:t> and p57</a:t>
            </a:r>
            <a:r>
              <a:rPr lang="en-US" altLang="zh-CN" sz="2400" b="1" baseline="30000" dirty="0">
                <a:solidFill>
                  <a:srgbClr val="000000"/>
                </a:solidFill>
                <a:latin typeface="FrutigerLTStd-Bold"/>
              </a:rPr>
              <a:t>Kip2</a:t>
            </a:r>
            <a:r>
              <a:rPr lang="en-US" altLang="zh-CN" sz="2400" b="1" dirty="0">
                <a:solidFill>
                  <a:srgbClr val="000000"/>
                </a:solidFill>
                <a:latin typeface="FrutigerLTStd-Bold"/>
              </a:rPr>
              <a:t> of post-mitotic states during development </a:t>
            </a:r>
            <a:endParaRPr lang="zh-CN" altLang="en-US" sz="2400" dirty="0"/>
          </a:p>
        </p:txBody>
      </p:sp>
      <p:sp>
        <p:nvSpPr>
          <p:cNvPr id="4" name="Rectangle 3"/>
          <p:cNvSpPr/>
          <p:nvPr/>
        </p:nvSpPr>
        <p:spPr>
          <a:xfrm>
            <a:off x="4565905" y="1838404"/>
            <a:ext cx="6918960" cy="3693319"/>
          </a:xfrm>
          <a:prstGeom prst="rect">
            <a:avLst/>
          </a:prstGeom>
        </p:spPr>
        <p:txBody>
          <a:bodyPr wrap="square">
            <a:spAutoFit/>
          </a:bodyPr>
          <a:lstStyle/>
          <a:p>
            <a:r>
              <a:rPr lang="en-US" altLang="zh-CN" dirty="0" smtClean="0">
                <a:latin typeface="FrutigerLTStd-Light"/>
              </a:rPr>
              <a:t>During </a:t>
            </a:r>
            <a:r>
              <a:rPr lang="en-US" altLang="zh-CN" dirty="0">
                <a:latin typeface="FrutigerLTStd-Light"/>
              </a:rPr>
              <a:t>the course of </a:t>
            </a:r>
            <a:r>
              <a:rPr lang="en-US" altLang="zh-CN" dirty="0" smtClean="0">
                <a:latin typeface="FrutigerLTStd-Light"/>
              </a:rPr>
              <a:t>cerebellar development </a:t>
            </a:r>
            <a:r>
              <a:rPr lang="en-US" altLang="zh-CN" dirty="0">
                <a:latin typeface="FrutigerLTStd-Light"/>
              </a:rPr>
              <a:t>in the mouse, </a:t>
            </a:r>
            <a:r>
              <a:rPr lang="en-US" altLang="zh-CN" dirty="0" smtClean="0">
                <a:latin typeface="FrutigerLTStd-Light"/>
              </a:rPr>
              <a:t>proliferating cells </a:t>
            </a:r>
            <a:r>
              <a:rPr lang="en-US" altLang="zh-CN" dirty="0">
                <a:latin typeface="FrutigerLTStd-Light"/>
              </a:rPr>
              <a:t>can be detected through </a:t>
            </a:r>
            <a:r>
              <a:rPr lang="en-US" altLang="zh-CN" dirty="0" smtClean="0">
                <a:latin typeface="FrutigerLTStd-Light"/>
              </a:rPr>
              <a:t>their incorporation </a:t>
            </a:r>
            <a:r>
              <a:rPr lang="en-US" altLang="zh-CN" dirty="0">
                <a:latin typeface="FrutigerLTStd-Light"/>
              </a:rPr>
              <a:t>of </a:t>
            </a:r>
            <a:r>
              <a:rPr lang="en-US" altLang="zh-CN" dirty="0" err="1" smtClean="0">
                <a:latin typeface="FrutigerLTStd-Light"/>
              </a:rPr>
              <a:t>bromodeoxyuridine</a:t>
            </a:r>
            <a:r>
              <a:rPr lang="en-US" altLang="zh-CN" dirty="0" smtClean="0">
                <a:latin typeface="FrutigerLTStd-Light"/>
              </a:rPr>
              <a:t> (</a:t>
            </a:r>
            <a:r>
              <a:rPr lang="en-US" altLang="zh-CN" dirty="0" err="1" smtClean="0">
                <a:latin typeface="FrutigerLTStd-Light"/>
              </a:rPr>
              <a:t>BrdU</a:t>
            </a:r>
            <a:r>
              <a:rPr lang="en-US" altLang="zh-CN" dirty="0">
                <a:latin typeface="FrutigerLTStd-Light"/>
              </a:rPr>
              <a:t>), a thymidine analog; they </a:t>
            </a:r>
            <a:r>
              <a:rPr lang="en-US" altLang="zh-CN" dirty="0" smtClean="0">
                <a:latin typeface="FrutigerLTStd-Light"/>
              </a:rPr>
              <a:t>are revealed </a:t>
            </a:r>
            <a:r>
              <a:rPr lang="en-US" altLang="zh-CN" dirty="0">
                <a:latin typeface="FrutigerLTStd-Light"/>
              </a:rPr>
              <a:t>here at postnatal day 7 </a:t>
            </a:r>
            <a:r>
              <a:rPr lang="en-US" altLang="zh-CN" dirty="0" smtClean="0">
                <a:latin typeface="FrutigerLTStd-Light"/>
              </a:rPr>
              <a:t>by immunofluorescence </a:t>
            </a:r>
            <a:r>
              <a:rPr lang="en-US" altLang="zh-CN" dirty="0">
                <a:latin typeface="FrutigerLTStd-Light"/>
              </a:rPr>
              <a:t>using an </a:t>
            </a:r>
            <a:r>
              <a:rPr lang="en-US" altLang="zh-CN" dirty="0" smtClean="0">
                <a:latin typeface="FrutigerLTStd-Light"/>
              </a:rPr>
              <a:t>antibody that </a:t>
            </a:r>
            <a:r>
              <a:rPr lang="en-US" altLang="zh-CN" dirty="0">
                <a:latin typeface="FrutigerLTStd-Light"/>
              </a:rPr>
              <a:t>recognizes </a:t>
            </a:r>
            <a:r>
              <a:rPr lang="en-US" altLang="zh-CN" dirty="0" err="1">
                <a:latin typeface="FrutigerLTStd-Light"/>
              </a:rPr>
              <a:t>BrdU</a:t>
            </a:r>
            <a:r>
              <a:rPr lang="en-US" altLang="zh-CN" dirty="0">
                <a:latin typeface="FrutigerLTStd-Light"/>
              </a:rPr>
              <a:t>-containing </a:t>
            </a:r>
            <a:r>
              <a:rPr lang="en-US" altLang="zh-CN" dirty="0" smtClean="0">
                <a:latin typeface="FrutigerLTStd-Light"/>
              </a:rPr>
              <a:t>DNA (</a:t>
            </a:r>
            <a:r>
              <a:rPr lang="en-US" altLang="zh-CN" i="1" dirty="0" smtClean="0">
                <a:latin typeface="FrutigerLTStd-LightItalic"/>
              </a:rPr>
              <a:t>green</a:t>
            </a:r>
            <a:r>
              <a:rPr lang="en-US" altLang="zh-CN" dirty="0">
                <a:latin typeface="FrutigerLTStd-Light"/>
              </a:rPr>
              <a:t>). The levels of p27Kip1 have </a:t>
            </a:r>
            <a:r>
              <a:rPr lang="en-US" altLang="zh-CN" dirty="0" smtClean="0">
                <a:latin typeface="FrutigerLTStd-Light"/>
              </a:rPr>
              <a:t>been gauged </a:t>
            </a:r>
            <a:r>
              <a:rPr lang="en-US" altLang="zh-CN" dirty="0">
                <a:latin typeface="FrutigerLTStd-Light"/>
              </a:rPr>
              <a:t>by use of a </a:t>
            </a:r>
            <a:r>
              <a:rPr lang="en-US" altLang="zh-CN" dirty="0" smtClean="0">
                <a:latin typeface="FrutigerLTStd-Light"/>
              </a:rPr>
              <a:t>fluorescence-tagged antibody </a:t>
            </a:r>
            <a:r>
              <a:rPr lang="en-US" altLang="zh-CN" dirty="0">
                <a:latin typeface="FrutigerLTStd-Light"/>
              </a:rPr>
              <a:t>that recognizes it in the </a:t>
            </a:r>
            <a:r>
              <a:rPr lang="en-US" altLang="zh-CN" dirty="0" smtClean="0">
                <a:latin typeface="FrutigerLTStd-Light"/>
              </a:rPr>
              <a:t>same section </a:t>
            </a:r>
            <a:r>
              <a:rPr lang="en-US" altLang="zh-CN" dirty="0">
                <a:latin typeface="FrutigerLTStd-Light"/>
              </a:rPr>
              <a:t>(</a:t>
            </a:r>
            <a:r>
              <a:rPr lang="en-US" altLang="zh-CN" i="1" dirty="0">
                <a:latin typeface="FrutigerLTStd-LightItalic"/>
              </a:rPr>
              <a:t>red</a:t>
            </a:r>
            <a:r>
              <a:rPr lang="en-US" altLang="zh-CN" dirty="0">
                <a:latin typeface="FrutigerLTStd-Light"/>
              </a:rPr>
              <a:t>). As is apparent, </a:t>
            </a:r>
            <a:r>
              <a:rPr lang="en-US" altLang="zh-CN" dirty="0" smtClean="0">
                <a:latin typeface="FrutigerLTStd-Light"/>
              </a:rPr>
              <a:t>p27Kip1 accumulates </a:t>
            </a:r>
            <a:r>
              <a:rPr lang="en-US" altLang="zh-CN" dirty="0">
                <a:latin typeface="FrutigerLTStd-Light"/>
              </a:rPr>
              <a:t>in cells that have </a:t>
            </a:r>
            <a:r>
              <a:rPr lang="en-US" altLang="zh-CN" dirty="0" smtClean="0">
                <a:latin typeface="FrutigerLTStd-Light"/>
              </a:rPr>
              <a:t>ceased proliferating </a:t>
            </a:r>
            <a:r>
              <a:rPr lang="en-US" altLang="zh-CN" dirty="0">
                <a:latin typeface="FrutigerLTStd-Light"/>
              </a:rPr>
              <a:t>(</a:t>
            </a:r>
            <a:r>
              <a:rPr lang="en-US" altLang="zh-CN" i="1" dirty="0">
                <a:latin typeface="FrutigerLTStd-LightItalic"/>
              </a:rPr>
              <a:t>above</a:t>
            </a:r>
            <a:r>
              <a:rPr lang="en-US" altLang="zh-CN" dirty="0">
                <a:latin typeface="FrutigerLTStd-Light"/>
              </a:rPr>
              <a:t>). By one month </a:t>
            </a:r>
            <a:r>
              <a:rPr lang="en-US" altLang="zh-CN" dirty="0" smtClean="0">
                <a:latin typeface="FrutigerLTStd-Light"/>
              </a:rPr>
              <a:t>of age</a:t>
            </a:r>
            <a:r>
              <a:rPr lang="en-US" altLang="zh-CN" dirty="0">
                <a:latin typeface="FrutigerLTStd-Light"/>
              </a:rPr>
              <a:t>, cerebellar development is </a:t>
            </a:r>
            <a:r>
              <a:rPr lang="en-US" altLang="zh-CN" dirty="0" smtClean="0">
                <a:latin typeface="FrutigerLTStd-Light"/>
              </a:rPr>
              <a:t>complete (</a:t>
            </a:r>
            <a:r>
              <a:rPr lang="en-US" altLang="zh-CN" i="1" dirty="0" smtClean="0">
                <a:latin typeface="FrutigerLTStd-LightItalic"/>
              </a:rPr>
              <a:t>below</a:t>
            </a:r>
            <a:r>
              <a:rPr lang="en-US" altLang="zh-CN" dirty="0">
                <a:latin typeface="FrutigerLTStd-Light"/>
              </a:rPr>
              <a:t>), and the levels of p27Kip1 (</a:t>
            </a:r>
            <a:r>
              <a:rPr lang="en-US" altLang="zh-CN" i="1" dirty="0" smtClean="0">
                <a:latin typeface="FrutigerLTStd-LightItalic"/>
              </a:rPr>
              <a:t>red</a:t>
            </a:r>
            <a:r>
              <a:rPr lang="en-US" altLang="zh-CN" dirty="0" smtClean="0">
                <a:latin typeface="FrutigerLTStd-Light"/>
              </a:rPr>
              <a:t>) are </a:t>
            </a:r>
            <a:r>
              <a:rPr lang="en-US" altLang="zh-CN" dirty="0">
                <a:latin typeface="FrutigerLTStd-Light"/>
              </a:rPr>
              <a:t>maintained at high levels </a:t>
            </a:r>
            <a:r>
              <a:rPr lang="en-US" altLang="zh-CN" dirty="0" smtClean="0">
                <a:latin typeface="FrutigerLTStd-Light"/>
              </a:rPr>
              <a:t>throughout adulthood</a:t>
            </a:r>
            <a:r>
              <a:rPr lang="en-US" altLang="zh-CN" dirty="0">
                <a:latin typeface="FrutigerLTStd-Light"/>
              </a:rPr>
              <a:t>, ostensibly to hold these </a:t>
            </a:r>
            <a:r>
              <a:rPr lang="en-US" altLang="zh-CN" dirty="0" smtClean="0">
                <a:latin typeface="FrutigerLTStd-Light"/>
              </a:rPr>
              <a:t>cells in </a:t>
            </a:r>
            <a:r>
              <a:rPr lang="en-US" altLang="zh-CN" dirty="0">
                <a:latin typeface="FrutigerLTStd-Light"/>
              </a:rPr>
              <a:t>a post-mitotic state.</a:t>
            </a:r>
            <a:endParaRPr lang="zh-CN" altLang="en-US" dirty="0"/>
          </a:p>
        </p:txBody>
      </p:sp>
    </p:spTree>
    <p:extLst>
      <p:ext uri="{BB962C8B-B14F-4D97-AF65-F5344CB8AC3E}">
        <p14:creationId xmlns:p14="http://schemas.microsoft.com/office/powerpoint/2010/main" val="1824768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8_1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068" y="1490472"/>
            <a:ext cx="3439410" cy="511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22377" y="279704"/>
            <a:ext cx="10762488" cy="830997"/>
          </a:xfrm>
          <a:prstGeom prst="rect">
            <a:avLst/>
          </a:prstGeom>
        </p:spPr>
        <p:txBody>
          <a:bodyPr wrap="square">
            <a:spAutoFit/>
          </a:bodyPr>
          <a:lstStyle/>
          <a:p>
            <a:pPr algn="ctr"/>
            <a:r>
              <a:rPr lang="en-US" altLang="zh-CN" sz="2400" b="1" dirty="0">
                <a:solidFill>
                  <a:srgbClr val="1271FF"/>
                </a:solidFill>
                <a:latin typeface="FrutigerLTStd-Bold"/>
              </a:rPr>
              <a:t>Figure 8.18 </a:t>
            </a:r>
            <a:r>
              <a:rPr lang="en-US" altLang="zh-CN" sz="2400" b="1" dirty="0">
                <a:solidFill>
                  <a:srgbClr val="000000"/>
                </a:solidFill>
                <a:latin typeface="FrutigerLTStd-Bold"/>
              </a:rPr>
              <a:t>Imposition by p27</a:t>
            </a:r>
            <a:r>
              <a:rPr lang="en-US" altLang="zh-CN" sz="2400" b="1" baseline="30000" dirty="0">
                <a:solidFill>
                  <a:srgbClr val="000000"/>
                </a:solidFill>
                <a:latin typeface="FrutigerLTStd-Bold"/>
              </a:rPr>
              <a:t>Kip1</a:t>
            </a:r>
            <a:r>
              <a:rPr lang="en-US" altLang="zh-CN" sz="2400" b="1" dirty="0">
                <a:solidFill>
                  <a:srgbClr val="000000"/>
                </a:solidFill>
                <a:latin typeface="FrutigerLTStd-Bold"/>
              </a:rPr>
              <a:t> and p57</a:t>
            </a:r>
            <a:r>
              <a:rPr lang="en-US" altLang="zh-CN" sz="2400" b="1" baseline="30000" dirty="0">
                <a:solidFill>
                  <a:srgbClr val="000000"/>
                </a:solidFill>
                <a:latin typeface="FrutigerLTStd-Bold"/>
              </a:rPr>
              <a:t>Kip2</a:t>
            </a:r>
            <a:r>
              <a:rPr lang="en-US" altLang="zh-CN" sz="2400" b="1" dirty="0">
                <a:solidFill>
                  <a:srgbClr val="000000"/>
                </a:solidFill>
                <a:latin typeface="FrutigerLTStd-Bold"/>
              </a:rPr>
              <a:t> of post-mitotic states during development </a:t>
            </a:r>
            <a:endParaRPr lang="zh-CN" altLang="en-US" sz="2400" dirty="0"/>
          </a:p>
        </p:txBody>
      </p:sp>
      <p:sp>
        <p:nvSpPr>
          <p:cNvPr id="4" name="Rectangle 3"/>
          <p:cNvSpPr/>
          <p:nvPr/>
        </p:nvSpPr>
        <p:spPr>
          <a:xfrm>
            <a:off x="4684777" y="2476591"/>
            <a:ext cx="6736080" cy="3139321"/>
          </a:xfrm>
          <a:prstGeom prst="rect">
            <a:avLst/>
          </a:prstGeom>
        </p:spPr>
        <p:txBody>
          <a:bodyPr wrap="square">
            <a:spAutoFit/>
          </a:bodyPr>
          <a:lstStyle/>
          <a:p>
            <a:r>
              <a:rPr lang="en-US" altLang="zh-CN" dirty="0" smtClean="0">
                <a:latin typeface="FrutigerLTStd-Light"/>
              </a:rPr>
              <a:t>In </a:t>
            </a:r>
            <a:r>
              <a:rPr lang="en-US" altLang="zh-CN" dirty="0">
                <a:latin typeface="FrutigerLTStd-Light"/>
              </a:rPr>
              <a:t>the developing ocular </a:t>
            </a:r>
            <a:r>
              <a:rPr lang="en-US" altLang="zh-CN" dirty="0" smtClean="0">
                <a:latin typeface="FrutigerLTStd-Light"/>
              </a:rPr>
              <a:t>lens(</a:t>
            </a:r>
            <a:r>
              <a:rPr lang="zh-CN" altLang="en-US" dirty="0">
                <a:latin typeface="FrutigerLTStd-Light"/>
              </a:rPr>
              <a:t>晶状体</a:t>
            </a:r>
            <a:r>
              <a:rPr lang="en-US" altLang="zh-CN" dirty="0" smtClean="0">
                <a:latin typeface="FrutigerLTStd-Light"/>
              </a:rPr>
              <a:t>) </a:t>
            </a:r>
            <a:r>
              <a:rPr lang="en-US" altLang="zh-CN" dirty="0">
                <a:latin typeface="FrutigerLTStd-Light"/>
              </a:rPr>
              <a:t>of </a:t>
            </a:r>
            <a:r>
              <a:rPr lang="en-US" altLang="zh-CN" dirty="0" smtClean="0">
                <a:latin typeface="FrutigerLTStd-Light"/>
              </a:rPr>
              <a:t>the mouse </a:t>
            </a:r>
            <a:r>
              <a:rPr lang="en-US" altLang="zh-CN" dirty="0">
                <a:latin typeface="FrutigerLTStd-Light"/>
              </a:rPr>
              <a:t>(day 17.5 of gestation), </a:t>
            </a:r>
            <a:r>
              <a:rPr lang="en-US" altLang="zh-CN" dirty="0" smtClean="0">
                <a:latin typeface="FrutigerLTStd-Light"/>
              </a:rPr>
              <a:t>the Notch </a:t>
            </a:r>
            <a:r>
              <a:rPr lang="en-US" altLang="zh-CN" dirty="0">
                <a:latin typeface="FrutigerLTStd-Light"/>
              </a:rPr>
              <a:t>ligand Jagged1 (</a:t>
            </a:r>
            <a:r>
              <a:rPr lang="en-US" altLang="zh-CN" i="1" dirty="0">
                <a:latin typeface="FrutigerLTStd-LightItalic"/>
              </a:rPr>
              <a:t>red</a:t>
            </a:r>
            <a:r>
              <a:rPr lang="en-US" altLang="zh-CN" dirty="0">
                <a:latin typeface="FrutigerLTStd-Light"/>
              </a:rPr>
              <a:t>) </a:t>
            </a:r>
            <a:r>
              <a:rPr lang="en-US" altLang="zh-CN" dirty="0" smtClean="0">
                <a:latin typeface="FrutigerLTStd-Light"/>
              </a:rPr>
              <a:t>induces expression </a:t>
            </a:r>
            <a:r>
              <a:rPr lang="en-US" altLang="zh-CN" dirty="0">
                <a:latin typeface="FrutigerLTStd-Light"/>
              </a:rPr>
              <a:t>of a transcriptional </a:t>
            </a:r>
            <a:r>
              <a:rPr lang="en-US" altLang="zh-CN" dirty="0" smtClean="0">
                <a:latin typeface="FrutigerLTStd-Light"/>
              </a:rPr>
              <a:t>repressor, Herp2 </a:t>
            </a:r>
            <a:r>
              <a:rPr lang="en-US" altLang="zh-CN" dirty="0">
                <a:latin typeface="FrutigerLTStd-Light"/>
              </a:rPr>
              <a:t>(</a:t>
            </a:r>
            <a:r>
              <a:rPr lang="en-US" altLang="zh-CN" i="1" dirty="0">
                <a:latin typeface="FrutigerLTStd-LightItalic"/>
              </a:rPr>
              <a:t>not shown</a:t>
            </a:r>
            <a:r>
              <a:rPr lang="en-US" altLang="zh-CN" dirty="0">
                <a:latin typeface="FrutigerLTStd-Light"/>
              </a:rPr>
              <a:t>), which in </a:t>
            </a:r>
            <a:r>
              <a:rPr lang="en-US" altLang="zh-CN" dirty="0" smtClean="0">
                <a:latin typeface="FrutigerLTStd-Light"/>
              </a:rPr>
              <a:t>turn represses </a:t>
            </a:r>
            <a:r>
              <a:rPr lang="en-US" altLang="zh-CN" dirty="0">
                <a:latin typeface="FrutigerLTStd-Light"/>
              </a:rPr>
              <a:t>expression of p57Kip2 (</a:t>
            </a:r>
            <a:r>
              <a:rPr lang="en-US" altLang="zh-CN" i="1" dirty="0" smtClean="0">
                <a:latin typeface="FrutigerLTStd-LightItalic"/>
              </a:rPr>
              <a:t>light blue</a:t>
            </a:r>
            <a:r>
              <a:rPr lang="en-US" altLang="zh-CN" dirty="0">
                <a:latin typeface="FrutigerLTStd-Light"/>
              </a:rPr>
              <a:t>). </a:t>
            </a:r>
            <a:r>
              <a:rPr lang="en-US" altLang="zh-CN" u="sng" dirty="0">
                <a:latin typeface="FrutigerLTStd-Light"/>
              </a:rPr>
              <a:t>By suppressing p57Kip2 </a:t>
            </a:r>
            <a:r>
              <a:rPr lang="en-US" altLang="zh-CN" u="sng" dirty="0" smtClean="0">
                <a:latin typeface="FrutigerLTStd-Light"/>
              </a:rPr>
              <a:t>expression, Jagged1</a:t>
            </a:r>
            <a:r>
              <a:rPr lang="en-US" altLang="zh-CN" u="sng" dirty="0">
                <a:latin typeface="FrutigerLTStd-Light"/>
              </a:rPr>
              <a:t>, acting via a Notch receptor, </a:t>
            </a:r>
            <a:r>
              <a:rPr lang="en-US" altLang="zh-CN" u="sng" dirty="0" smtClean="0">
                <a:latin typeface="FrutigerLTStd-Light"/>
              </a:rPr>
              <a:t>can ensure </a:t>
            </a:r>
            <a:r>
              <a:rPr lang="en-US" altLang="zh-CN" u="sng" dirty="0">
                <a:latin typeface="FrutigerLTStd-Light"/>
              </a:rPr>
              <a:t>that cells remain in an </a:t>
            </a:r>
            <a:r>
              <a:rPr lang="en-US" altLang="zh-CN" u="sng" dirty="0" smtClean="0">
                <a:latin typeface="FrutigerLTStd-Light"/>
              </a:rPr>
              <a:t>actively proliferating </a:t>
            </a:r>
            <a:r>
              <a:rPr lang="en-US" altLang="zh-CN" u="sng" dirty="0">
                <a:latin typeface="FrutigerLTStd-Light"/>
              </a:rPr>
              <a:t>state until the </a:t>
            </a:r>
            <a:r>
              <a:rPr lang="en-US" altLang="zh-CN" u="sng" dirty="0" smtClean="0">
                <a:latin typeface="FrutigerLTStd-Light"/>
              </a:rPr>
              <a:t>developing lens </a:t>
            </a:r>
            <a:r>
              <a:rPr lang="en-US" altLang="zh-CN" u="sng" dirty="0">
                <a:latin typeface="FrutigerLTStd-Light"/>
              </a:rPr>
              <a:t>grows to an appropriate </a:t>
            </a:r>
            <a:r>
              <a:rPr lang="en-US" altLang="zh-CN" u="sng" dirty="0" smtClean="0">
                <a:latin typeface="FrutigerLTStd-Light"/>
              </a:rPr>
              <a:t>size</a:t>
            </a:r>
            <a:r>
              <a:rPr lang="en-US" altLang="zh-CN" dirty="0" smtClean="0">
                <a:latin typeface="FrutigerLTStd-Light"/>
              </a:rPr>
              <a:t>, after </a:t>
            </a:r>
            <a:r>
              <a:rPr lang="en-US" altLang="zh-CN" dirty="0">
                <a:latin typeface="FrutigerLTStd-Light"/>
              </a:rPr>
              <a:t>which p57Kip2 expression is </a:t>
            </a:r>
            <a:r>
              <a:rPr lang="en-US" altLang="zh-CN" dirty="0" smtClean="0">
                <a:latin typeface="FrutigerLTStd-Light"/>
              </a:rPr>
              <a:t>then permitted</a:t>
            </a:r>
            <a:r>
              <a:rPr lang="en-US" altLang="zh-CN" dirty="0">
                <a:latin typeface="FrutigerLTStd-Light"/>
              </a:rPr>
              <a:t>, allowing it to impose a </a:t>
            </a:r>
            <a:r>
              <a:rPr lang="en-US" altLang="zh-CN" dirty="0" err="1" smtClean="0">
                <a:latin typeface="FrutigerLTStd-Light"/>
              </a:rPr>
              <a:t>postmitotic</a:t>
            </a:r>
            <a:r>
              <a:rPr lang="en-US" altLang="zh-CN" dirty="0" smtClean="0">
                <a:latin typeface="FrutigerLTStd-Light"/>
              </a:rPr>
              <a:t> state</a:t>
            </a:r>
            <a:r>
              <a:rPr lang="en-US" altLang="zh-CN" dirty="0">
                <a:latin typeface="FrutigerLTStd-Light"/>
              </a:rPr>
              <a:t>. Cell nuclei are revealed </a:t>
            </a:r>
            <a:r>
              <a:rPr lang="en-US" altLang="zh-CN" dirty="0" smtClean="0">
                <a:latin typeface="FrutigerLTStd-Light"/>
              </a:rPr>
              <a:t>by the </a:t>
            </a:r>
            <a:r>
              <a:rPr lang="en-US" altLang="zh-CN" dirty="0">
                <a:latin typeface="FrutigerLTStd-Light"/>
              </a:rPr>
              <a:t>DAPI dye (</a:t>
            </a:r>
            <a:r>
              <a:rPr lang="en-US" altLang="zh-CN" i="1" dirty="0">
                <a:latin typeface="FrutigerLTStd-LightItalic"/>
              </a:rPr>
              <a:t>dark blue</a:t>
            </a:r>
            <a:r>
              <a:rPr lang="en-US" altLang="zh-CN" dirty="0">
                <a:latin typeface="FrutigerLTStd-Light"/>
              </a:rPr>
              <a:t>).</a:t>
            </a:r>
            <a:endParaRPr lang="zh-CN" altLang="en-US" dirty="0"/>
          </a:p>
        </p:txBody>
      </p:sp>
    </p:spTree>
    <p:extLst>
      <p:ext uri="{BB962C8B-B14F-4D97-AF65-F5344CB8AC3E}">
        <p14:creationId xmlns:p14="http://schemas.microsoft.com/office/powerpoint/2010/main" val="2441628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1952" y="1924919"/>
            <a:ext cx="8357616"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8.5 Viral </a:t>
            </a:r>
            <a:r>
              <a:rPr lang="en-US" altLang="zh-CN" sz="2800" dirty="0" err="1">
                <a:solidFill>
                  <a:srgbClr val="1271FF"/>
                </a:solidFill>
                <a:latin typeface="ACaslonPro-Regular"/>
              </a:rPr>
              <a:t>oncoproteins</a:t>
            </a:r>
            <a:r>
              <a:rPr lang="en-US" altLang="zh-CN" sz="2800" dirty="0">
                <a:solidFill>
                  <a:srgbClr val="1271FF"/>
                </a:solidFill>
                <a:latin typeface="ACaslonPro-Regular"/>
              </a:rPr>
              <a:t> reveal how </a:t>
            </a:r>
            <a:r>
              <a:rPr lang="en-US" altLang="zh-CN" sz="2800" dirty="0" err="1">
                <a:solidFill>
                  <a:srgbClr val="1271FF"/>
                </a:solidFill>
                <a:latin typeface="ACaslonPro-Regular"/>
              </a:rPr>
              <a:t>pRb</a:t>
            </a:r>
            <a:r>
              <a:rPr lang="en-US" altLang="zh-CN" sz="2800" dirty="0">
                <a:solidFill>
                  <a:srgbClr val="1271FF"/>
                </a:solidFill>
                <a:latin typeface="ACaslonPro-Regular"/>
              </a:rPr>
              <a:t> blocks </a:t>
            </a:r>
            <a:r>
              <a:rPr lang="en-US" altLang="zh-CN" sz="2800" dirty="0" smtClean="0">
                <a:solidFill>
                  <a:srgbClr val="1271FF"/>
                </a:solidFill>
                <a:latin typeface="ACaslonPro-Regular"/>
              </a:rPr>
              <a:t>advance through </a:t>
            </a:r>
            <a:r>
              <a:rPr lang="en-US" altLang="zh-CN" sz="2800" dirty="0">
                <a:solidFill>
                  <a:srgbClr val="1271FF"/>
                </a:solidFill>
                <a:latin typeface="ACaslonPro-Regular"/>
              </a:rPr>
              <a:t>the cell cycle</a:t>
            </a:r>
            <a:endParaRPr lang="zh-CN" altLang="en-US" sz="2800" dirty="0"/>
          </a:p>
        </p:txBody>
      </p:sp>
    </p:spTree>
    <p:extLst>
      <p:ext uri="{BB962C8B-B14F-4D97-AF65-F5344CB8AC3E}">
        <p14:creationId xmlns:p14="http://schemas.microsoft.com/office/powerpoint/2010/main" val="775395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0136" y="2226671"/>
            <a:ext cx="8464296"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8.1 Cell growth and division is coordinated by a </a:t>
            </a:r>
            <a:r>
              <a:rPr lang="en-US" altLang="zh-CN" sz="2800" dirty="0" smtClean="0">
                <a:solidFill>
                  <a:srgbClr val="1271FF"/>
                </a:solidFill>
                <a:latin typeface="ACaslonPro-Regular"/>
              </a:rPr>
              <a:t>complex array </a:t>
            </a:r>
            <a:r>
              <a:rPr lang="en-US" altLang="zh-CN" sz="2800" dirty="0">
                <a:solidFill>
                  <a:srgbClr val="1271FF"/>
                </a:solidFill>
                <a:latin typeface="ACaslonPro-Regular"/>
              </a:rPr>
              <a:t>of regulators</a:t>
            </a:r>
            <a:endParaRPr lang="zh-CN" altLang="en-US" sz="2800" dirty="0"/>
          </a:p>
        </p:txBody>
      </p:sp>
    </p:spTree>
    <p:extLst>
      <p:ext uri="{BB962C8B-B14F-4D97-AF65-F5344CB8AC3E}">
        <p14:creationId xmlns:p14="http://schemas.microsoft.com/office/powerpoint/2010/main" val="3222807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figure_08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356" y="1261872"/>
            <a:ext cx="5920393" cy="522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88479" y="1334185"/>
            <a:ext cx="5132833" cy="4524315"/>
          </a:xfrm>
          <a:prstGeom prst="rect">
            <a:avLst/>
          </a:prstGeom>
        </p:spPr>
        <p:txBody>
          <a:bodyPr wrap="square">
            <a:spAutoFit/>
          </a:bodyPr>
          <a:lstStyle/>
          <a:p>
            <a:r>
              <a:rPr lang="en-US" altLang="zh-CN" dirty="0" smtClean="0">
                <a:latin typeface="FrutigerLTStd-Light"/>
              </a:rPr>
              <a:t>As </a:t>
            </a:r>
            <a:r>
              <a:rPr lang="en-US" altLang="zh-CN" dirty="0">
                <a:latin typeface="FrutigerLTStd-Light"/>
              </a:rPr>
              <a:t>cells pass through </a:t>
            </a:r>
            <a:r>
              <a:rPr lang="en-US" altLang="zh-CN" dirty="0" smtClean="0">
                <a:latin typeface="FrutigerLTStd-Light"/>
              </a:rPr>
              <a:t>the M/G1 </a:t>
            </a:r>
            <a:r>
              <a:rPr lang="en-US" altLang="zh-CN" dirty="0">
                <a:latin typeface="FrutigerLTStd-Light"/>
              </a:rPr>
              <a:t>transition, virtually all </a:t>
            </a:r>
            <a:r>
              <a:rPr lang="en-US" altLang="zh-CN" dirty="0" smtClean="0">
                <a:latin typeface="FrutigerLTStd-Light"/>
              </a:rPr>
              <a:t>of the </a:t>
            </a:r>
            <a:r>
              <a:rPr lang="en-US" altLang="zh-CN" dirty="0">
                <a:latin typeface="FrutigerLTStd-Light"/>
              </a:rPr>
              <a:t>existing phosphate groups </a:t>
            </a:r>
            <a:r>
              <a:rPr lang="en-US" altLang="zh-CN" dirty="0" smtClean="0">
                <a:latin typeface="FrutigerLTStd-Light"/>
              </a:rPr>
              <a:t>are stripped </a:t>
            </a:r>
            <a:r>
              <a:rPr lang="en-US" altLang="zh-CN" dirty="0">
                <a:latin typeface="FrutigerLTStd-Light"/>
              </a:rPr>
              <a:t>off </a:t>
            </a:r>
            <a:r>
              <a:rPr lang="en-US" altLang="zh-CN" dirty="0" err="1">
                <a:latin typeface="FrutigerLTStd-Light"/>
              </a:rPr>
              <a:t>pRb</a:t>
            </a:r>
            <a:r>
              <a:rPr lang="en-US" altLang="zh-CN" dirty="0">
                <a:latin typeface="FrutigerLTStd-Light"/>
              </a:rPr>
              <a:t>, leaving it in </a:t>
            </a:r>
            <a:r>
              <a:rPr lang="en-US" altLang="zh-CN" dirty="0" smtClean="0">
                <a:latin typeface="FrutigerLTStd-Light"/>
              </a:rPr>
              <a:t>an </a:t>
            </a:r>
            <a:r>
              <a:rPr lang="en-US" altLang="zh-CN" i="1" dirty="0" err="1" smtClean="0">
                <a:latin typeface="FrutigerLTStd-LightItalic"/>
              </a:rPr>
              <a:t>unphosphorylated</a:t>
            </a:r>
            <a:r>
              <a:rPr lang="en-US" altLang="zh-CN" i="1" dirty="0" smtClean="0">
                <a:latin typeface="FrutigerLTStd-LightItalic"/>
              </a:rPr>
              <a:t> </a:t>
            </a:r>
            <a:r>
              <a:rPr lang="en-US" altLang="zh-CN" dirty="0">
                <a:latin typeface="FrutigerLTStd-Light"/>
              </a:rPr>
              <a:t>configuration. </a:t>
            </a:r>
            <a:r>
              <a:rPr lang="en-US" altLang="zh-CN" dirty="0" smtClean="0">
                <a:latin typeface="FrutigerLTStd-Light"/>
              </a:rPr>
              <a:t>As cells </a:t>
            </a:r>
            <a:r>
              <a:rPr lang="en-US" altLang="zh-CN" dirty="0">
                <a:latin typeface="FrutigerLTStd-Light"/>
              </a:rPr>
              <a:t>progress through G1, a </a:t>
            </a:r>
            <a:r>
              <a:rPr lang="en-US" altLang="zh-CN" dirty="0" smtClean="0">
                <a:latin typeface="FrutigerLTStd-Light"/>
              </a:rPr>
              <a:t>single phosphate </a:t>
            </a:r>
            <a:r>
              <a:rPr lang="en-US" altLang="zh-CN" dirty="0">
                <a:latin typeface="FrutigerLTStd-Light"/>
              </a:rPr>
              <a:t>group is attached </a:t>
            </a:r>
            <a:r>
              <a:rPr lang="en-US" altLang="zh-CN" dirty="0" smtClean="0">
                <a:latin typeface="FrutigerLTStd-Light"/>
              </a:rPr>
              <a:t>at </a:t>
            </a:r>
            <a:r>
              <a:rPr lang="en-US" altLang="zh-CN" dirty="0">
                <a:latin typeface="FrutigerLTStd-Light"/>
              </a:rPr>
              <a:t>any </a:t>
            </a:r>
            <a:r>
              <a:rPr lang="en-US" altLang="zh-CN" dirty="0" smtClean="0">
                <a:latin typeface="FrutigerLTStd-Light"/>
              </a:rPr>
              <a:t>one of </a:t>
            </a:r>
            <a:r>
              <a:rPr lang="en-US" altLang="zh-CN" dirty="0">
                <a:latin typeface="FrutigerLTStd-Light"/>
              </a:rPr>
              <a:t>14 different phosphorylation sites (</a:t>
            </a:r>
            <a:r>
              <a:rPr lang="en-US" altLang="zh-CN" dirty="0" smtClean="0">
                <a:latin typeface="FrutigerLTStd-Light"/>
              </a:rPr>
              <a:t>by cyclin </a:t>
            </a:r>
            <a:r>
              <a:rPr lang="en-US" altLang="zh-CN" dirty="0">
                <a:latin typeface="FrutigerLTStd-Light"/>
              </a:rPr>
              <a:t>D-CDK4/6 complexes), </a:t>
            </a:r>
            <a:r>
              <a:rPr lang="en-US" altLang="zh-CN" dirty="0" smtClean="0">
                <a:latin typeface="FrutigerLTStd-Light"/>
              </a:rPr>
              <a:t>yielding </a:t>
            </a:r>
            <a:r>
              <a:rPr lang="en-US" altLang="zh-CN" i="1" dirty="0" err="1" smtClean="0">
                <a:latin typeface="FrutigerLTStd-LightItalic"/>
              </a:rPr>
              <a:t>hypophosphorylated</a:t>
            </a:r>
            <a:r>
              <a:rPr lang="en-US" altLang="zh-CN" i="1" dirty="0" smtClean="0">
                <a:latin typeface="FrutigerLTStd-LightItalic"/>
              </a:rPr>
              <a:t> </a:t>
            </a:r>
            <a:r>
              <a:rPr lang="en-US" altLang="zh-CN" dirty="0" err="1">
                <a:latin typeface="FrutigerLTStd-Light"/>
              </a:rPr>
              <a:t>pRb</a:t>
            </a:r>
            <a:r>
              <a:rPr lang="en-US" altLang="zh-CN" dirty="0">
                <a:latin typeface="FrutigerLTStd-Light"/>
              </a:rPr>
              <a:t>. </a:t>
            </a:r>
            <a:r>
              <a:rPr lang="en-US" altLang="zh-CN" dirty="0" smtClean="0">
                <a:latin typeface="FrutigerLTStd-Light"/>
              </a:rPr>
              <a:t>However, when </a:t>
            </a:r>
            <a:r>
              <a:rPr lang="en-US" altLang="zh-CN" dirty="0">
                <a:latin typeface="FrutigerLTStd-Light"/>
              </a:rPr>
              <a:t>cells pass through the </a:t>
            </a:r>
            <a:r>
              <a:rPr lang="en-US" altLang="zh-CN" dirty="0" smtClean="0">
                <a:latin typeface="FrutigerLTStd-Light"/>
              </a:rPr>
              <a:t>restriction </a:t>
            </a:r>
            <a:r>
              <a:rPr lang="fr-FR" altLang="zh-CN" dirty="0" smtClean="0">
                <a:latin typeface="FrutigerLTStd-Light"/>
              </a:rPr>
              <a:t>(R</a:t>
            </a:r>
            <a:r>
              <a:rPr lang="fr-FR" altLang="zh-CN" dirty="0">
                <a:latin typeface="FrutigerLTStd-Light"/>
              </a:rPr>
              <a:t>) point, </a:t>
            </a:r>
            <a:r>
              <a:rPr lang="fr-FR" altLang="zh-CN" dirty="0" err="1">
                <a:latin typeface="FrutigerLTStd-Light"/>
              </a:rPr>
              <a:t>cyclin</a:t>
            </a:r>
            <a:r>
              <a:rPr lang="fr-FR" altLang="zh-CN" dirty="0">
                <a:latin typeface="FrutigerLTStd-Light"/>
              </a:rPr>
              <a:t> E–CDK2 </a:t>
            </a:r>
            <a:r>
              <a:rPr lang="fr-FR" altLang="zh-CN" dirty="0" smtClean="0">
                <a:latin typeface="FrutigerLTStd-Light"/>
              </a:rPr>
              <a:t>complexes </a:t>
            </a:r>
            <a:r>
              <a:rPr lang="en-US" altLang="zh-CN" dirty="0" smtClean="0">
                <a:latin typeface="FrutigerLTStd-Light"/>
              </a:rPr>
              <a:t>phosphorylate </a:t>
            </a:r>
            <a:r>
              <a:rPr lang="en-US" altLang="zh-CN" dirty="0" err="1">
                <a:latin typeface="FrutigerLTStd-Light"/>
              </a:rPr>
              <a:t>pRb</a:t>
            </a:r>
            <a:r>
              <a:rPr lang="en-US" altLang="zh-CN" dirty="0">
                <a:latin typeface="FrutigerLTStd-Light"/>
              </a:rPr>
              <a:t> on at least 12 </a:t>
            </a:r>
            <a:r>
              <a:rPr lang="en-US" altLang="zh-CN" dirty="0" smtClean="0">
                <a:latin typeface="FrutigerLTStd-Light"/>
              </a:rPr>
              <a:t>more sites</a:t>
            </a:r>
            <a:r>
              <a:rPr lang="en-US" altLang="zh-CN" dirty="0">
                <a:latin typeface="FrutigerLTStd-Light"/>
              </a:rPr>
              <a:t>, placing it in a </a:t>
            </a:r>
            <a:r>
              <a:rPr lang="en-US" altLang="zh-CN" i="1" dirty="0" err="1" smtClean="0">
                <a:latin typeface="FrutigerLTStd-LightItalic"/>
              </a:rPr>
              <a:t>hyperphosphorylated</a:t>
            </a:r>
            <a:r>
              <a:rPr lang="en-US" altLang="zh-CN" i="1" dirty="0" smtClean="0">
                <a:latin typeface="FrutigerLTStd-LightItalic"/>
              </a:rPr>
              <a:t> </a:t>
            </a:r>
            <a:r>
              <a:rPr lang="en-US" altLang="zh-CN" dirty="0" smtClean="0">
                <a:latin typeface="FrutigerLTStd-Light"/>
              </a:rPr>
              <a:t>state</a:t>
            </a:r>
            <a:r>
              <a:rPr lang="en-US" altLang="zh-CN" dirty="0">
                <a:latin typeface="FrutigerLTStd-Light"/>
              </a:rPr>
              <a:t>. Throughout the </a:t>
            </a:r>
            <a:r>
              <a:rPr lang="en-US" altLang="zh-CN" dirty="0" smtClean="0">
                <a:latin typeface="FrutigerLTStd-Light"/>
              </a:rPr>
              <a:t>remainder of </a:t>
            </a:r>
            <a:r>
              <a:rPr lang="en-US" altLang="zh-CN" dirty="0">
                <a:latin typeface="FrutigerLTStd-Light"/>
              </a:rPr>
              <a:t>the cell cycle, the extent of </a:t>
            </a:r>
            <a:r>
              <a:rPr lang="en-US" altLang="zh-CN" dirty="0" err="1" smtClean="0">
                <a:latin typeface="FrutigerLTStd-Light"/>
              </a:rPr>
              <a:t>pRb</a:t>
            </a:r>
            <a:r>
              <a:rPr lang="en-US" altLang="zh-CN" dirty="0" smtClean="0">
                <a:latin typeface="FrutigerLTStd-Light"/>
              </a:rPr>
              <a:t> phosphorylation </a:t>
            </a:r>
            <a:r>
              <a:rPr lang="en-US" altLang="zh-CN" dirty="0">
                <a:latin typeface="FrutigerLTStd-Light"/>
              </a:rPr>
              <a:t>remains constant </a:t>
            </a:r>
            <a:r>
              <a:rPr lang="en-US" altLang="zh-CN" dirty="0" smtClean="0">
                <a:latin typeface="FrutigerLTStd-Light"/>
              </a:rPr>
              <a:t>until cells </a:t>
            </a:r>
            <a:r>
              <a:rPr lang="en-US" altLang="zh-CN" dirty="0">
                <a:latin typeface="FrutigerLTStd-Light"/>
              </a:rPr>
              <a:t>enter into M phase.</a:t>
            </a:r>
            <a:endParaRPr lang="zh-CN" altLang="en-US" dirty="0"/>
          </a:p>
        </p:txBody>
      </p:sp>
      <p:sp>
        <p:nvSpPr>
          <p:cNvPr id="4" name="Rectangle 3"/>
          <p:cNvSpPr/>
          <p:nvPr/>
        </p:nvSpPr>
        <p:spPr>
          <a:xfrm>
            <a:off x="1554480" y="305092"/>
            <a:ext cx="9235440" cy="461665"/>
          </a:xfrm>
          <a:prstGeom prst="rect">
            <a:avLst/>
          </a:prstGeom>
        </p:spPr>
        <p:txBody>
          <a:bodyPr wrap="square">
            <a:spAutoFit/>
          </a:bodyPr>
          <a:lstStyle/>
          <a:p>
            <a:r>
              <a:rPr lang="en-US" altLang="zh-CN" sz="2400" b="1" dirty="0">
                <a:solidFill>
                  <a:srgbClr val="1271FF"/>
                </a:solidFill>
                <a:latin typeface="FrutigerLTStd-Bold"/>
              </a:rPr>
              <a:t>Figure 8.19 </a:t>
            </a:r>
            <a:r>
              <a:rPr lang="en-US" altLang="zh-CN" sz="2400" b="1" dirty="0">
                <a:solidFill>
                  <a:srgbClr val="000000"/>
                </a:solidFill>
                <a:latin typeface="FrutigerLTStd-Bold"/>
              </a:rPr>
              <a:t>Cell </a:t>
            </a:r>
            <a:r>
              <a:rPr lang="en-US" altLang="zh-CN" sz="2400" b="1" dirty="0" smtClean="0">
                <a:solidFill>
                  <a:srgbClr val="000000"/>
                </a:solidFill>
                <a:latin typeface="FrutigerLTStd-Bold"/>
              </a:rPr>
              <a:t>cycle–dependent phosphorylation </a:t>
            </a:r>
            <a:r>
              <a:rPr lang="en-US" altLang="zh-CN" sz="2400" b="1" dirty="0">
                <a:solidFill>
                  <a:srgbClr val="000000"/>
                </a:solidFill>
                <a:latin typeface="FrutigerLTStd-Bold"/>
              </a:rPr>
              <a:t>of </a:t>
            </a:r>
            <a:r>
              <a:rPr lang="en-US" altLang="zh-CN" sz="2400" b="1" dirty="0" err="1">
                <a:solidFill>
                  <a:srgbClr val="000000"/>
                </a:solidFill>
                <a:latin typeface="FrutigerLTStd-Bold"/>
              </a:rPr>
              <a:t>pRb</a:t>
            </a:r>
            <a:endParaRPr lang="zh-CN" altLang="en-US" sz="2400" dirty="0"/>
          </a:p>
        </p:txBody>
      </p:sp>
    </p:spTree>
    <p:extLst>
      <p:ext uri="{BB962C8B-B14F-4D97-AF65-F5344CB8AC3E}">
        <p14:creationId xmlns:p14="http://schemas.microsoft.com/office/powerpoint/2010/main" val="28384720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6968" y="1882056"/>
            <a:ext cx="10049256" cy="1631216"/>
          </a:xfrm>
          <a:prstGeom prst="rect">
            <a:avLst/>
          </a:prstGeom>
        </p:spPr>
        <p:txBody>
          <a:bodyPr wrap="square">
            <a:spAutoFit/>
          </a:bodyPr>
          <a:lstStyle/>
          <a:p>
            <a:r>
              <a:rPr lang="en-US" altLang="zh-CN" sz="2000" dirty="0">
                <a:latin typeface="UtopiaStd-Regular"/>
              </a:rPr>
              <a:t>The fact that </a:t>
            </a:r>
            <a:r>
              <a:rPr lang="en-US" altLang="zh-CN" sz="2000" dirty="0" err="1">
                <a:latin typeface="UtopiaStd-Regular"/>
              </a:rPr>
              <a:t>pRb</a:t>
            </a:r>
            <a:r>
              <a:rPr lang="en-US" altLang="zh-CN" sz="2000" dirty="0">
                <a:latin typeface="UtopiaStd-Regular"/>
              </a:rPr>
              <a:t> </a:t>
            </a:r>
            <a:r>
              <a:rPr lang="en-US" altLang="zh-CN" sz="2000" dirty="0" err="1">
                <a:latin typeface="UtopiaStd-Regular"/>
              </a:rPr>
              <a:t>hyperphosphorylation</a:t>
            </a:r>
            <a:r>
              <a:rPr lang="en-US" altLang="zh-CN" sz="2000" dirty="0">
                <a:latin typeface="UtopiaStd-Regular"/>
              </a:rPr>
              <a:t> occurs in concert with passage through the </a:t>
            </a:r>
            <a:r>
              <a:rPr lang="en-US" altLang="zh-CN" sz="2000" dirty="0" smtClean="0">
                <a:latin typeface="UtopiaStd-Regular"/>
              </a:rPr>
              <a:t>R point </a:t>
            </a:r>
            <a:r>
              <a:rPr lang="en-US" altLang="zh-CN" sz="2000" dirty="0">
                <a:latin typeface="UtopiaStd-Regular"/>
              </a:rPr>
              <a:t>provided the first hint that this protein is the molecular governor of the </a:t>
            </a:r>
            <a:r>
              <a:rPr lang="en-US" altLang="zh-CN" sz="2000" dirty="0" smtClean="0">
                <a:latin typeface="UtopiaStd-Regular"/>
              </a:rPr>
              <a:t>R-point transition</a:t>
            </a:r>
            <a:r>
              <a:rPr lang="en-US" altLang="zh-CN" sz="2000" dirty="0">
                <a:latin typeface="UtopiaStd-Regular"/>
              </a:rPr>
              <a:t>. An additional, critical clue came from the discovery in </a:t>
            </a:r>
            <a:r>
              <a:rPr lang="en-US" altLang="zh-CN" sz="2000" u="sng" dirty="0">
                <a:solidFill>
                  <a:srgbClr val="FF0000"/>
                </a:solidFill>
                <a:latin typeface="UtopiaStd-Regular"/>
              </a:rPr>
              <a:t>1988</a:t>
            </a:r>
            <a:r>
              <a:rPr lang="en-US" altLang="zh-CN" sz="2000" dirty="0">
                <a:latin typeface="UtopiaStd-Regular"/>
              </a:rPr>
              <a:t> of </a:t>
            </a:r>
            <a:r>
              <a:rPr lang="en-US" altLang="zh-CN" sz="2000" dirty="0" smtClean="0">
                <a:latin typeface="UtopiaStd-Regular"/>
              </a:rPr>
              <a:t>physical interactions </a:t>
            </a:r>
            <a:r>
              <a:rPr lang="en-US" altLang="zh-CN" sz="2000" dirty="0">
                <a:latin typeface="UtopiaStd-Regular"/>
              </a:rPr>
              <a:t>between DNA tumor virus–encoded </a:t>
            </a:r>
            <a:r>
              <a:rPr lang="en-US" altLang="zh-CN" sz="2000" dirty="0" err="1">
                <a:latin typeface="UtopiaStd-Regular"/>
              </a:rPr>
              <a:t>oncoproteins</a:t>
            </a:r>
            <a:r>
              <a:rPr lang="en-US" altLang="zh-CN" sz="2000" dirty="0">
                <a:latin typeface="UtopiaStd-Regular"/>
              </a:rPr>
              <a:t> and </a:t>
            </a:r>
            <a:r>
              <a:rPr lang="en-US" altLang="zh-CN" sz="2000" dirty="0" err="1">
                <a:latin typeface="UtopiaStd-Regular"/>
              </a:rPr>
              <a:t>pRb</a:t>
            </a:r>
            <a:r>
              <a:rPr lang="en-US" altLang="zh-CN" sz="2000" dirty="0">
                <a:latin typeface="UtopiaStd-Regular"/>
              </a:rPr>
              <a:t>.</a:t>
            </a:r>
            <a:endParaRPr lang="zh-CN" altLang="en-US" sz="2000" dirty="0"/>
          </a:p>
        </p:txBody>
      </p:sp>
      <p:sp>
        <p:nvSpPr>
          <p:cNvPr id="3" name="Rectangle 2"/>
          <p:cNvSpPr/>
          <p:nvPr/>
        </p:nvSpPr>
        <p:spPr>
          <a:xfrm>
            <a:off x="886968" y="4067062"/>
            <a:ext cx="10082784" cy="1631216"/>
          </a:xfrm>
          <a:prstGeom prst="rect">
            <a:avLst/>
          </a:prstGeom>
        </p:spPr>
        <p:txBody>
          <a:bodyPr wrap="square">
            <a:spAutoFit/>
          </a:bodyPr>
          <a:lstStyle/>
          <a:p>
            <a:r>
              <a:rPr lang="en-US" altLang="zh-CN" sz="2000" dirty="0">
                <a:latin typeface="UtopiaStd-Regular"/>
              </a:rPr>
              <a:t>DNA tumor viruses are able to transform cells and do so through the use of </a:t>
            </a:r>
            <a:r>
              <a:rPr lang="en-US" altLang="zh-CN" sz="2000" dirty="0" smtClean="0">
                <a:latin typeface="UtopiaStd-Regular"/>
              </a:rPr>
              <a:t>virus encoded </a:t>
            </a:r>
            <a:r>
              <a:rPr lang="en-US" altLang="zh-CN" sz="2000" dirty="0" err="1" smtClean="0">
                <a:latin typeface="UtopiaStd-Regular"/>
              </a:rPr>
              <a:t>oncoproteins</a:t>
            </a:r>
            <a:r>
              <a:rPr lang="en-US" altLang="zh-CN" sz="2000" dirty="0">
                <a:latin typeface="UtopiaStd-Regular"/>
              </a:rPr>
              <a:t>. Unlike the </a:t>
            </a:r>
            <a:r>
              <a:rPr lang="en-US" altLang="zh-CN" sz="2000" dirty="0" err="1">
                <a:latin typeface="UtopiaStd-Regular"/>
              </a:rPr>
              <a:t>oncoproteins</a:t>
            </a:r>
            <a:r>
              <a:rPr lang="en-US" altLang="zh-CN" sz="2000" dirty="0">
                <a:latin typeface="UtopiaStd-Regular"/>
              </a:rPr>
              <a:t> of RNA tumor viruses such as </a:t>
            </a:r>
            <a:r>
              <a:rPr lang="en-US" altLang="zh-CN" sz="2000" dirty="0" smtClean="0">
                <a:latin typeface="UtopiaStd-Regular"/>
              </a:rPr>
              <a:t>RSV, the </a:t>
            </a:r>
            <a:r>
              <a:rPr lang="en-US" altLang="zh-CN" sz="2000" u="sng" dirty="0">
                <a:solidFill>
                  <a:srgbClr val="FF0000"/>
                </a:solidFill>
                <a:latin typeface="UtopiaStd-Regular"/>
              </a:rPr>
              <a:t>DNA tumor viruses employ </a:t>
            </a:r>
            <a:r>
              <a:rPr lang="en-US" altLang="zh-CN" sz="2000" u="sng" dirty="0" err="1">
                <a:solidFill>
                  <a:srgbClr val="FF0000"/>
                </a:solidFill>
                <a:latin typeface="UtopiaStd-Regular"/>
              </a:rPr>
              <a:t>oncoproteins</a:t>
            </a:r>
            <a:r>
              <a:rPr lang="en-US" altLang="zh-CN" sz="2000" u="sng" dirty="0">
                <a:solidFill>
                  <a:srgbClr val="FF0000"/>
                </a:solidFill>
                <a:latin typeface="UtopiaStd-Regular"/>
              </a:rPr>
              <a:t> that have little if any resemblance to </a:t>
            </a:r>
            <a:r>
              <a:rPr lang="en-US" altLang="zh-CN" sz="2000" u="sng" dirty="0" smtClean="0">
                <a:solidFill>
                  <a:srgbClr val="FF0000"/>
                </a:solidFill>
                <a:latin typeface="UtopiaStd-Regular"/>
              </a:rPr>
              <a:t>the proteins </a:t>
            </a:r>
            <a:r>
              <a:rPr lang="en-US" altLang="zh-CN" sz="2000" u="sng" dirty="0">
                <a:solidFill>
                  <a:srgbClr val="FF0000"/>
                </a:solidFill>
                <a:latin typeface="UtopiaStd-Regular"/>
              </a:rPr>
              <a:t>that exist naturally within uninfected cells </a:t>
            </a:r>
            <a:r>
              <a:rPr lang="en-US" altLang="zh-CN" sz="2000" dirty="0">
                <a:latin typeface="UtopiaStd-Regular"/>
              </a:rPr>
              <a:t>(see Sections 3.4 and 3.6).</a:t>
            </a:r>
            <a:endParaRPr lang="zh-CN" altLang="en-US" sz="2000" dirty="0"/>
          </a:p>
        </p:txBody>
      </p:sp>
      <p:sp>
        <p:nvSpPr>
          <p:cNvPr id="4" name="TextBox 3"/>
          <p:cNvSpPr txBox="1"/>
          <p:nvPr/>
        </p:nvSpPr>
        <p:spPr>
          <a:xfrm>
            <a:off x="3547872" y="635665"/>
            <a:ext cx="4591963" cy="646331"/>
          </a:xfrm>
          <a:prstGeom prst="rect">
            <a:avLst/>
          </a:prstGeom>
          <a:noFill/>
        </p:spPr>
        <p:txBody>
          <a:bodyPr wrap="none" rtlCol="0">
            <a:spAutoFit/>
          </a:bodyPr>
          <a:lstStyle/>
          <a:p>
            <a:r>
              <a:rPr lang="en-US" altLang="zh-CN" sz="3600" b="1" dirty="0" err="1" smtClean="0"/>
              <a:t>Rb</a:t>
            </a:r>
            <a:r>
              <a:rPr lang="en-US" altLang="zh-CN" sz="3600" b="1" dirty="0" smtClean="0"/>
              <a:t> regulation in cancer</a:t>
            </a:r>
            <a:endParaRPr lang="zh-CN" altLang="en-US" sz="3600" b="1" dirty="0"/>
          </a:p>
        </p:txBody>
      </p:sp>
    </p:spTree>
    <p:extLst>
      <p:ext uri="{BB962C8B-B14F-4D97-AF65-F5344CB8AC3E}">
        <p14:creationId xmlns:p14="http://schemas.microsoft.com/office/powerpoint/2010/main" val="2247721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figure_08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77" y="361696"/>
            <a:ext cx="7294563"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123688" y="919079"/>
            <a:ext cx="6571488" cy="830997"/>
          </a:xfrm>
          <a:prstGeom prst="rect">
            <a:avLst/>
          </a:prstGeom>
        </p:spPr>
        <p:txBody>
          <a:bodyPr wrap="square">
            <a:spAutoFit/>
          </a:bodyPr>
          <a:lstStyle/>
          <a:p>
            <a:pPr algn="ctr"/>
            <a:r>
              <a:rPr lang="en-US" altLang="zh-CN" sz="2400" b="1" dirty="0">
                <a:solidFill>
                  <a:srgbClr val="1271FF"/>
                </a:solidFill>
                <a:latin typeface="FrutigerLTStd-Bold"/>
              </a:rPr>
              <a:t>Figure 8.20 </a:t>
            </a:r>
            <a:r>
              <a:rPr lang="en-US" altLang="zh-CN" sz="2400" b="1" dirty="0">
                <a:solidFill>
                  <a:srgbClr val="000000"/>
                </a:solidFill>
                <a:latin typeface="FrutigerLTStd-Bold"/>
              </a:rPr>
              <a:t>Co-precipitation </a:t>
            </a:r>
            <a:r>
              <a:rPr lang="en-US" altLang="zh-CN" sz="2400" b="1" dirty="0" smtClean="0">
                <a:solidFill>
                  <a:srgbClr val="000000"/>
                </a:solidFill>
                <a:latin typeface="FrutigerLTStd-Bold"/>
              </a:rPr>
              <a:t>of cellular </a:t>
            </a:r>
            <a:r>
              <a:rPr lang="en-US" altLang="zh-CN" sz="2400" b="1" dirty="0">
                <a:solidFill>
                  <a:srgbClr val="000000"/>
                </a:solidFill>
                <a:latin typeface="FrutigerLTStd-Bold"/>
              </a:rPr>
              <a:t>proteins with </a:t>
            </a:r>
            <a:r>
              <a:rPr lang="en-US" altLang="zh-CN" sz="2400" b="1" dirty="0" smtClean="0">
                <a:solidFill>
                  <a:srgbClr val="000000"/>
                </a:solidFill>
                <a:latin typeface="FrutigerLTStd-Bold"/>
              </a:rPr>
              <a:t>adenovirus E1A</a:t>
            </a:r>
            <a:endParaRPr lang="zh-CN" altLang="en-US" sz="2400" dirty="0"/>
          </a:p>
        </p:txBody>
      </p:sp>
      <p:sp>
        <p:nvSpPr>
          <p:cNvPr id="2" name="TextBox 1"/>
          <p:cNvSpPr txBox="1"/>
          <p:nvPr/>
        </p:nvSpPr>
        <p:spPr>
          <a:xfrm>
            <a:off x="7095744" y="3142758"/>
            <a:ext cx="3780650" cy="369332"/>
          </a:xfrm>
          <a:prstGeom prst="rect">
            <a:avLst/>
          </a:prstGeom>
          <a:noFill/>
        </p:spPr>
        <p:txBody>
          <a:bodyPr wrap="none" rtlCol="0">
            <a:spAutoFit/>
          </a:bodyPr>
          <a:lstStyle/>
          <a:p>
            <a:r>
              <a:rPr lang="en-US" altLang="zh-CN" dirty="0" err="1" smtClean="0"/>
              <a:t>Immunoprecipitation</a:t>
            </a:r>
            <a:r>
              <a:rPr lang="en-US" altLang="zh-CN" dirty="0"/>
              <a:t> </a:t>
            </a:r>
            <a:r>
              <a:rPr lang="en-US" altLang="zh-CN" dirty="0" smtClean="0">
                <a:sym typeface="Wingdings" panose="05000000000000000000" pitchFamily="2" charset="2"/>
              </a:rPr>
              <a:t> silver staining</a:t>
            </a:r>
            <a:endParaRPr lang="zh-CN" altLang="en-US" dirty="0"/>
          </a:p>
        </p:txBody>
      </p:sp>
    </p:spTree>
    <p:extLst>
      <p:ext uri="{BB962C8B-B14F-4D97-AF65-F5344CB8AC3E}">
        <p14:creationId xmlns:p14="http://schemas.microsoft.com/office/powerpoint/2010/main" val="13268736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1737" y="2631727"/>
            <a:ext cx="10163846" cy="2308324"/>
          </a:xfrm>
          <a:prstGeom prst="rect">
            <a:avLst/>
          </a:prstGeom>
        </p:spPr>
        <p:txBody>
          <a:bodyPr wrap="square">
            <a:spAutoFit/>
          </a:bodyPr>
          <a:lstStyle/>
          <a:p>
            <a:r>
              <a:rPr lang="en-US" altLang="zh-CN" sz="2400" dirty="0">
                <a:latin typeface="UtopiaStd-Regular"/>
              </a:rPr>
              <a:t>These three different DNA tumor virus </a:t>
            </a:r>
            <a:r>
              <a:rPr lang="en-US" altLang="zh-CN" sz="2400" dirty="0" err="1">
                <a:latin typeface="UtopiaStd-Regular"/>
              </a:rPr>
              <a:t>oncoproteins</a:t>
            </a:r>
            <a:r>
              <a:rPr lang="en-US" altLang="zh-CN" sz="2400" dirty="0">
                <a:latin typeface="UtopiaStd-Regular"/>
              </a:rPr>
              <a:t> (</a:t>
            </a:r>
            <a:r>
              <a:rPr lang="en-US" altLang="zh-CN" sz="2400" u="sng" dirty="0">
                <a:solidFill>
                  <a:srgbClr val="FF0000"/>
                </a:solidFill>
                <a:latin typeface="UtopiaStd-Regular"/>
              </a:rPr>
              <a:t>E1A, large T antigen, and </a:t>
            </a:r>
            <a:r>
              <a:rPr lang="en-US" altLang="zh-CN" sz="2400" u="sng" dirty="0" smtClean="0">
                <a:solidFill>
                  <a:srgbClr val="FF0000"/>
                </a:solidFill>
                <a:latin typeface="UtopiaStd-Regular"/>
              </a:rPr>
              <a:t>E7</a:t>
            </a:r>
            <a:r>
              <a:rPr lang="en-US" altLang="zh-CN" sz="2400" dirty="0" smtClean="0">
                <a:latin typeface="UtopiaStd-Regular"/>
              </a:rPr>
              <a:t>) are </a:t>
            </a:r>
            <a:r>
              <a:rPr lang="en-US" altLang="zh-CN" sz="2400" dirty="0">
                <a:latin typeface="UtopiaStd-Regular"/>
              </a:rPr>
              <a:t>structurally unrelated to one another, yet all of them target a common cellular </a:t>
            </a:r>
            <a:r>
              <a:rPr lang="en-US" altLang="zh-CN" sz="2400" dirty="0" smtClean="0">
                <a:latin typeface="UtopiaStd-Regular"/>
              </a:rPr>
              <a:t>protein— </a:t>
            </a:r>
            <a:r>
              <a:rPr lang="en-US" altLang="zh-CN" sz="2400" dirty="0" err="1" smtClean="0">
                <a:latin typeface="UtopiaStd-Regular"/>
              </a:rPr>
              <a:t>pRb</a:t>
            </a:r>
            <a:r>
              <a:rPr lang="en-US" altLang="zh-CN" sz="2400" dirty="0">
                <a:latin typeface="UtopiaStd-Regular"/>
              </a:rPr>
              <a:t>. This suggests that convergent evolution led, on at least three </a:t>
            </a:r>
            <a:r>
              <a:rPr lang="en-US" altLang="zh-CN" sz="2400" dirty="0" smtClean="0">
                <a:latin typeface="UtopiaStd-Regular"/>
              </a:rPr>
              <a:t>occasions, to </a:t>
            </a:r>
            <a:r>
              <a:rPr lang="en-US" altLang="zh-CN" sz="2400" dirty="0">
                <a:latin typeface="UtopiaStd-Regular"/>
              </a:rPr>
              <a:t>the development of viral </a:t>
            </a:r>
            <a:r>
              <a:rPr lang="en-US" altLang="zh-CN" sz="2400" dirty="0" err="1">
                <a:latin typeface="UtopiaStd-Regular"/>
              </a:rPr>
              <a:t>oncoproteins</a:t>
            </a:r>
            <a:r>
              <a:rPr lang="en-US" altLang="zh-CN" sz="2400" dirty="0">
                <a:latin typeface="UtopiaStd-Regular"/>
              </a:rPr>
              <a:t> capable of perturbing cellular </a:t>
            </a:r>
            <a:r>
              <a:rPr lang="en-US" altLang="zh-CN" sz="2400" dirty="0" err="1">
                <a:latin typeface="UtopiaStd-Regular"/>
              </a:rPr>
              <a:t>pRb</a:t>
            </a:r>
            <a:r>
              <a:rPr lang="en-US" altLang="zh-CN" sz="2400" dirty="0">
                <a:latin typeface="UtopiaStd-Regular"/>
              </a:rPr>
              <a:t>.</a:t>
            </a:r>
            <a:endParaRPr lang="zh-CN" altLang="en-US" sz="2400" dirty="0"/>
          </a:p>
        </p:txBody>
      </p:sp>
      <p:sp>
        <p:nvSpPr>
          <p:cNvPr id="4" name="Rectangle 3"/>
          <p:cNvSpPr/>
          <p:nvPr/>
        </p:nvSpPr>
        <p:spPr>
          <a:xfrm>
            <a:off x="2278528" y="793332"/>
            <a:ext cx="7990264" cy="646331"/>
          </a:xfrm>
          <a:prstGeom prst="rect">
            <a:avLst/>
          </a:prstGeom>
        </p:spPr>
        <p:txBody>
          <a:bodyPr wrap="none">
            <a:spAutoFit/>
          </a:bodyPr>
          <a:lstStyle/>
          <a:p>
            <a:r>
              <a:rPr lang="en-US" altLang="zh-CN" sz="3600" b="1" dirty="0"/>
              <a:t>DNA tumor virus </a:t>
            </a:r>
            <a:r>
              <a:rPr lang="en-US" altLang="zh-CN" sz="3600" b="1" dirty="0" err="1" smtClean="0"/>
              <a:t>oncoproteins</a:t>
            </a:r>
            <a:r>
              <a:rPr lang="en-US" altLang="zh-CN" sz="3600" b="1" dirty="0" smtClean="0"/>
              <a:t> target </a:t>
            </a:r>
            <a:r>
              <a:rPr lang="en-US" altLang="zh-CN" sz="3600" b="1" dirty="0" err="1" smtClean="0"/>
              <a:t>Rb</a:t>
            </a:r>
            <a:r>
              <a:rPr lang="en-US" altLang="zh-CN" sz="3600" b="1" dirty="0" smtClean="0"/>
              <a:t> </a:t>
            </a:r>
            <a:endParaRPr lang="zh-CN" altLang="en-US" sz="3600" b="1" dirty="0"/>
          </a:p>
        </p:txBody>
      </p:sp>
    </p:spTree>
    <p:extLst>
      <p:ext uri="{BB962C8B-B14F-4D97-AF65-F5344CB8AC3E}">
        <p14:creationId xmlns:p14="http://schemas.microsoft.com/office/powerpoint/2010/main" val="3636976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4" name="Picture 4" descr="figure_08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902" y="1251621"/>
            <a:ext cx="8535987" cy="34147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69848" y="4864609"/>
            <a:ext cx="10287000" cy="1754326"/>
          </a:xfrm>
          <a:prstGeom prst="rect">
            <a:avLst/>
          </a:prstGeom>
        </p:spPr>
        <p:txBody>
          <a:bodyPr wrap="square">
            <a:spAutoFit/>
          </a:bodyPr>
          <a:lstStyle/>
          <a:p>
            <a:r>
              <a:rPr lang="en-US" altLang="zh-CN" dirty="0" err="1" smtClean="0">
                <a:latin typeface="FrutigerLTStd-Light"/>
              </a:rPr>
              <a:t>pRb</a:t>
            </a:r>
            <a:r>
              <a:rPr lang="en-US" altLang="zh-CN" dirty="0" smtClean="0">
                <a:latin typeface="FrutigerLTStd-Light"/>
              </a:rPr>
              <a:t> </a:t>
            </a:r>
            <a:r>
              <a:rPr lang="en-US" altLang="zh-CN" dirty="0">
                <a:latin typeface="FrutigerLTStd-Light"/>
              </a:rPr>
              <a:t>is one of three </a:t>
            </a:r>
            <a:r>
              <a:rPr lang="en-US" altLang="zh-CN" dirty="0" smtClean="0">
                <a:latin typeface="FrutigerLTStd-Light"/>
              </a:rPr>
              <a:t>structurally related </a:t>
            </a:r>
            <a:r>
              <a:rPr lang="en-US" altLang="zh-CN" dirty="0">
                <a:latin typeface="FrutigerLTStd-Light"/>
              </a:rPr>
              <a:t>proteins that together are often called “pocket proteins</a:t>
            </a:r>
            <a:r>
              <a:rPr lang="en-US" altLang="zh-CN" dirty="0" smtClean="0">
                <a:latin typeface="FrutigerLTStd-Light"/>
              </a:rPr>
              <a:t>.” All </a:t>
            </a:r>
            <a:r>
              <a:rPr lang="en-US" altLang="zh-CN" dirty="0">
                <a:latin typeface="FrutigerLTStd-Light"/>
              </a:rPr>
              <a:t>three are bound by viral </a:t>
            </a:r>
            <a:r>
              <a:rPr lang="en-US" altLang="zh-CN" dirty="0" err="1">
                <a:latin typeface="FrutigerLTStd-Light"/>
              </a:rPr>
              <a:t>oncoproteins</a:t>
            </a:r>
            <a:r>
              <a:rPr lang="en-US" altLang="zh-CN" dirty="0">
                <a:latin typeface="FrutigerLTStd-Light"/>
              </a:rPr>
              <a:t>, such as adenovirus </a:t>
            </a:r>
            <a:r>
              <a:rPr lang="en-US" altLang="zh-CN" u="sng" dirty="0" smtClean="0">
                <a:solidFill>
                  <a:srgbClr val="FF0000"/>
                </a:solidFill>
                <a:latin typeface="FrutigerLTStd-Light"/>
              </a:rPr>
              <a:t>E1A</a:t>
            </a:r>
            <a:r>
              <a:rPr lang="en-US" altLang="zh-CN" dirty="0" smtClean="0">
                <a:latin typeface="FrutigerLTStd-Light"/>
              </a:rPr>
              <a:t>, </a:t>
            </a:r>
            <a:r>
              <a:rPr lang="en-US" altLang="zh-CN" dirty="0">
                <a:latin typeface="FrutigerLTStd-Light"/>
              </a:rPr>
              <a:t>SV40 </a:t>
            </a:r>
            <a:r>
              <a:rPr lang="en-US" altLang="zh-CN" u="sng" dirty="0">
                <a:solidFill>
                  <a:srgbClr val="FF0000"/>
                </a:solidFill>
                <a:latin typeface="FrutigerLTStd-Light"/>
              </a:rPr>
              <a:t>large T</a:t>
            </a:r>
            <a:r>
              <a:rPr lang="en-US" altLang="zh-CN" dirty="0">
                <a:latin typeface="FrutigerLTStd-Light"/>
              </a:rPr>
              <a:t>, and human papillomavirus </a:t>
            </a:r>
            <a:r>
              <a:rPr lang="en-US" altLang="zh-CN" u="sng" dirty="0" smtClean="0">
                <a:solidFill>
                  <a:srgbClr val="FF0000"/>
                </a:solidFill>
                <a:latin typeface="FrutigerLTStd-Light"/>
              </a:rPr>
              <a:t>E7</a:t>
            </a:r>
            <a:r>
              <a:rPr lang="en-US" altLang="zh-CN" dirty="0" smtClean="0">
                <a:latin typeface="FrutigerLTStd-Light"/>
              </a:rPr>
              <a:t>. All </a:t>
            </a:r>
            <a:r>
              <a:rPr lang="en-US" altLang="zh-CN" dirty="0">
                <a:latin typeface="FrutigerLTStd-Light"/>
              </a:rPr>
              <a:t>three pocket proteins are phosphorylated by </a:t>
            </a:r>
            <a:r>
              <a:rPr lang="en-US" altLang="zh-CN" dirty="0" err="1">
                <a:latin typeface="FrutigerLTStd-Light"/>
              </a:rPr>
              <a:t>cyclin</a:t>
            </a:r>
            <a:r>
              <a:rPr lang="en-US" altLang="zh-CN" dirty="0">
                <a:latin typeface="FrutigerLTStd-Light"/>
              </a:rPr>
              <a:t> </a:t>
            </a:r>
            <a:r>
              <a:rPr lang="en-US" altLang="zh-CN" dirty="0" smtClean="0">
                <a:latin typeface="FrutigerLTStd-Light"/>
              </a:rPr>
              <a:t>D–CDK4/6 complexes</a:t>
            </a:r>
            <a:r>
              <a:rPr lang="en-US" altLang="zh-CN" dirty="0">
                <a:latin typeface="FrutigerLTStd-Light"/>
              </a:rPr>
              <a:t>, and each binds its own subset of E2F </a:t>
            </a:r>
            <a:r>
              <a:rPr lang="en-US" altLang="zh-CN" dirty="0" smtClean="0">
                <a:latin typeface="FrutigerLTStd-Light"/>
              </a:rPr>
              <a:t>transcription factors</a:t>
            </a:r>
            <a:r>
              <a:rPr lang="en-US" altLang="zh-CN" dirty="0">
                <a:latin typeface="FrutigerLTStd-Light"/>
              </a:rPr>
              <a:t>, as discussed later. The “pocket” that interacts </a:t>
            </a:r>
            <a:r>
              <a:rPr lang="en-US" altLang="zh-CN" dirty="0" smtClean="0">
                <a:latin typeface="FrutigerLTStd-Light"/>
              </a:rPr>
              <a:t>with both </a:t>
            </a:r>
            <a:r>
              <a:rPr lang="en-US" altLang="zh-CN" dirty="0">
                <a:latin typeface="FrutigerLTStd-Light"/>
              </a:rPr>
              <a:t>viral </a:t>
            </a:r>
            <a:r>
              <a:rPr lang="en-US" altLang="zh-CN" dirty="0" err="1">
                <a:latin typeface="FrutigerLTStd-Light"/>
              </a:rPr>
              <a:t>oncoproteins</a:t>
            </a:r>
            <a:r>
              <a:rPr lang="en-US" altLang="zh-CN" dirty="0">
                <a:latin typeface="FrutigerLTStd-Light"/>
              </a:rPr>
              <a:t> and cellular E2F transcription factors </a:t>
            </a:r>
            <a:r>
              <a:rPr lang="en-US" altLang="zh-CN" dirty="0" smtClean="0">
                <a:latin typeface="FrutigerLTStd-Light"/>
              </a:rPr>
              <a:t>is composed </a:t>
            </a:r>
            <a:r>
              <a:rPr lang="en-US" altLang="zh-CN" dirty="0">
                <a:latin typeface="FrutigerLTStd-Light"/>
              </a:rPr>
              <a:t>of A and B domains (</a:t>
            </a:r>
            <a:r>
              <a:rPr lang="en-US" altLang="zh-CN" i="1" dirty="0">
                <a:latin typeface="FrutigerLTStd-LightItalic"/>
              </a:rPr>
              <a:t>blue</a:t>
            </a:r>
            <a:r>
              <a:rPr lang="en-US" altLang="zh-CN" dirty="0">
                <a:latin typeface="FrutigerLTStd-Light"/>
              </a:rPr>
              <a:t>). </a:t>
            </a:r>
            <a:endParaRPr lang="zh-CN" altLang="en-US" dirty="0"/>
          </a:p>
        </p:txBody>
      </p:sp>
      <p:sp>
        <p:nvSpPr>
          <p:cNvPr id="3" name="Rectangle 2"/>
          <p:cNvSpPr/>
          <p:nvPr/>
        </p:nvSpPr>
        <p:spPr>
          <a:xfrm>
            <a:off x="3000932" y="275321"/>
            <a:ext cx="5767926" cy="584775"/>
          </a:xfrm>
          <a:prstGeom prst="rect">
            <a:avLst/>
          </a:prstGeom>
        </p:spPr>
        <p:txBody>
          <a:bodyPr wrap="none">
            <a:spAutoFit/>
          </a:bodyPr>
          <a:lstStyle/>
          <a:p>
            <a:r>
              <a:rPr lang="en-US" altLang="zh-CN" sz="3200" b="1" dirty="0">
                <a:solidFill>
                  <a:srgbClr val="1271FF"/>
                </a:solidFill>
                <a:latin typeface="FrutigerLTStd-Bold"/>
              </a:rPr>
              <a:t>Figure 8.21 </a:t>
            </a:r>
            <a:r>
              <a:rPr lang="en-US" altLang="zh-CN" sz="3200" b="1" dirty="0">
                <a:solidFill>
                  <a:srgbClr val="000000"/>
                </a:solidFill>
                <a:latin typeface="FrutigerLTStd-Bold"/>
              </a:rPr>
              <a:t>Pocket proteins</a:t>
            </a:r>
            <a:endParaRPr lang="zh-CN" altLang="en-US" sz="3200" dirty="0"/>
          </a:p>
        </p:txBody>
      </p:sp>
    </p:spTree>
    <p:extLst>
      <p:ext uri="{BB962C8B-B14F-4D97-AF65-F5344CB8AC3E}">
        <p14:creationId xmlns:p14="http://schemas.microsoft.com/office/powerpoint/2010/main" val="17742620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figure_08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16" y="1943633"/>
            <a:ext cx="6951962" cy="351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332578" y="1338881"/>
            <a:ext cx="4532376" cy="5078313"/>
          </a:xfrm>
          <a:prstGeom prst="rect">
            <a:avLst/>
          </a:prstGeom>
        </p:spPr>
        <p:txBody>
          <a:bodyPr wrap="square">
            <a:spAutoFit/>
          </a:bodyPr>
          <a:lstStyle/>
          <a:p>
            <a:r>
              <a:rPr lang="en-US" altLang="zh-CN" u="sng" dirty="0" smtClean="0">
                <a:solidFill>
                  <a:srgbClr val="FF0000"/>
                </a:solidFill>
                <a:latin typeface="FrutigerLTStd-Light"/>
              </a:rPr>
              <a:t>The levels </a:t>
            </a:r>
            <a:r>
              <a:rPr lang="en-US" altLang="zh-CN" u="sng" dirty="0">
                <a:solidFill>
                  <a:srgbClr val="FF0000"/>
                </a:solidFill>
                <a:latin typeface="FrutigerLTStd-Light"/>
              </a:rPr>
              <a:t>of D-type </a:t>
            </a:r>
            <a:r>
              <a:rPr lang="en-US" altLang="zh-CN" u="sng" dirty="0" err="1">
                <a:solidFill>
                  <a:srgbClr val="FF0000"/>
                </a:solidFill>
                <a:latin typeface="FrutigerLTStd-Light"/>
              </a:rPr>
              <a:t>cyclins</a:t>
            </a:r>
            <a:r>
              <a:rPr lang="en-US" altLang="zh-CN" u="sng" dirty="0">
                <a:solidFill>
                  <a:srgbClr val="FF0000"/>
                </a:solidFill>
                <a:latin typeface="FrutigerLTStd-Light"/>
              </a:rPr>
              <a:t> are </a:t>
            </a:r>
            <a:r>
              <a:rPr lang="en-US" altLang="zh-CN" u="sng" dirty="0" smtClean="0">
                <a:solidFill>
                  <a:srgbClr val="FF0000"/>
                </a:solidFill>
                <a:latin typeface="FrutigerLTStd-Light"/>
              </a:rPr>
              <a:t>controlled largely </a:t>
            </a:r>
            <a:r>
              <a:rPr lang="en-US" altLang="zh-CN" u="sng" dirty="0">
                <a:solidFill>
                  <a:srgbClr val="FF0000"/>
                </a:solidFill>
                <a:latin typeface="FrutigerLTStd-Light"/>
              </a:rPr>
              <a:t>by extracellular signals. </a:t>
            </a:r>
            <a:r>
              <a:rPr lang="en-US" altLang="zh-CN" dirty="0" smtClean="0">
                <a:latin typeface="FrutigerLTStd-Light"/>
              </a:rPr>
              <a:t>Because the </a:t>
            </a:r>
            <a:r>
              <a:rPr lang="en-US" altLang="zh-CN" dirty="0">
                <a:latin typeface="FrutigerLTStd-Light"/>
              </a:rPr>
              <a:t>D-type </a:t>
            </a:r>
            <a:r>
              <a:rPr lang="en-US" altLang="zh-CN" dirty="0" err="1">
                <a:latin typeface="FrutigerLTStd-Light"/>
              </a:rPr>
              <a:t>cyclins</a:t>
            </a:r>
            <a:r>
              <a:rPr lang="en-US" altLang="zh-CN" dirty="0">
                <a:latin typeface="FrutigerLTStd-Light"/>
              </a:rPr>
              <a:t>, acting with </a:t>
            </a:r>
            <a:r>
              <a:rPr lang="en-US" altLang="zh-CN" dirty="0" smtClean="0">
                <a:latin typeface="FrutigerLTStd-Light"/>
              </a:rPr>
              <a:t>their CDK4 </a:t>
            </a:r>
            <a:r>
              <a:rPr lang="en-US" altLang="zh-CN" dirty="0">
                <a:latin typeface="FrutigerLTStd-Light"/>
              </a:rPr>
              <a:t>and CDK6 partners, are </a:t>
            </a:r>
            <a:r>
              <a:rPr lang="en-US" altLang="zh-CN" dirty="0" smtClean="0">
                <a:latin typeface="FrutigerLTStd-Light"/>
              </a:rPr>
              <a:t>able to </a:t>
            </a:r>
            <a:r>
              <a:rPr lang="en-US" altLang="zh-CN" dirty="0">
                <a:latin typeface="FrutigerLTStd-Light"/>
              </a:rPr>
              <a:t>drive </a:t>
            </a:r>
            <a:r>
              <a:rPr lang="en-US" altLang="zh-CN" dirty="0" err="1">
                <a:latin typeface="FrutigerLTStd-Light"/>
              </a:rPr>
              <a:t>pRb</a:t>
            </a:r>
            <a:r>
              <a:rPr lang="en-US" altLang="zh-CN" dirty="0">
                <a:latin typeface="FrutigerLTStd-Light"/>
              </a:rPr>
              <a:t> </a:t>
            </a:r>
            <a:r>
              <a:rPr lang="en-US" altLang="zh-CN" dirty="0" err="1" smtClean="0">
                <a:latin typeface="FrutigerLTStd-Light"/>
              </a:rPr>
              <a:t>hypophosphorylation</a:t>
            </a:r>
            <a:r>
              <a:rPr lang="en-US" altLang="zh-CN" dirty="0" smtClean="0">
                <a:latin typeface="FrutigerLTStd-Light"/>
              </a:rPr>
              <a:t>— an </a:t>
            </a:r>
            <a:r>
              <a:rPr lang="en-US" altLang="zh-CN" dirty="0">
                <a:latin typeface="FrutigerLTStd-Light"/>
              </a:rPr>
              <a:t>apparent prerequisite to </a:t>
            </a:r>
            <a:r>
              <a:rPr lang="en-US" altLang="zh-CN" dirty="0" smtClean="0">
                <a:latin typeface="FrutigerLTStd-Light"/>
              </a:rPr>
              <a:t>the R-point </a:t>
            </a:r>
            <a:r>
              <a:rPr lang="en-US" altLang="zh-CN" dirty="0">
                <a:latin typeface="FrutigerLTStd-Light"/>
              </a:rPr>
              <a:t>transition—this </a:t>
            </a:r>
            <a:r>
              <a:rPr lang="en-US" altLang="zh-CN" dirty="0" smtClean="0">
                <a:latin typeface="FrutigerLTStd-Light"/>
              </a:rPr>
              <a:t>ensures that </a:t>
            </a:r>
            <a:r>
              <a:rPr lang="en-US" altLang="zh-CN" dirty="0">
                <a:latin typeface="FrutigerLTStd-Light"/>
              </a:rPr>
              <a:t>this transition is responsive </a:t>
            </a:r>
            <a:r>
              <a:rPr lang="en-US" altLang="zh-CN" dirty="0" smtClean="0">
                <a:latin typeface="FrutigerLTStd-Light"/>
              </a:rPr>
              <a:t>to extracellular </a:t>
            </a:r>
            <a:r>
              <a:rPr lang="en-US" altLang="zh-CN" dirty="0">
                <a:latin typeface="FrutigerLTStd-Light"/>
              </a:rPr>
              <a:t>signals (see also </a:t>
            </a:r>
            <a:r>
              <a:rPr lang="en-US" altLang="zh-CN" dirty="0" smtClean="0">
                <a:latin typeface="FrutigerLTStd-Light"/>
              </a:rPr>
              <a:t>Figure 8.15</a:t>
            </a:r>
            <a:r>
              <a:rPr lang="en-US" altLang="zh-CN" dirty="0">
                <a:latin typeface="FrutigerLTStd-Light"/>
              </a:rPr>
              <a:t>). </a:t>
            </a:r>
            <a:r>
              <a:rPr lang="en-US" altLang="zh-CN" dirty="0" err="1">
                <a:latin typeface="FrutigerLTStd-Light"/>
              </a:rPr>
              <a:t>Cyclin</a:t>
            </a:r>
            <a:r>
              <a:rPr lang="en-US" altLang="zh-CN" dirty="0">
                <a:latin typeface="FrutigerLTStd-Light"/>
              </a:rPr>
              <a:t> E–CDK2 complexes </a:t>
            </a:r>
            <a:r>
              <a:rPr lang="en-US" altLang="zh-CN" dirty="0" smtClean="0">
                <a:latin typeface="FrutigerLTStd-Light"/>
              </a:rPr>
              <a:t>then take </a:t>
            </a:r>
            <a:r>
              <a:rPr lang="en-US" altLang="zh-CN" dirty="0">
                <a:latin typeface="FrutigerLTStd-Light"/>
              </a:rPr>
              <a:t>over to complete the work </a:t>
            </a:r>
            <a:r>
              <a:rPr lang="en-US" altLang="zh-CN" dirty="0" smtClean="0">
                <a:latin typeface="FrutigerLTStd-Light"/>
              </a:rPr>
              <a:t>of decommissioning </a:t>
            </a:r>
            <a:r>
              <a:rPr lang="zh-CN" altLang="en-US" dirty="0" smtClean="0">
                <a:latin typeface="FrutigerLTStd-Light"/>
              </a:rPr>
              <a:t>（</a:t>
            </a:r>
            <a:r>
              <a:rPr lang="zh-CN" altLang="en-US" dirty="0"/>
              <a:t>正式停止使用</a:t>
            </a:r>
            <a:r>
              <a:rPr lang="zh-CN" altLang="en-US" dirty="0" smtClean="0">
                <a:latin typeface="FrutigerLTStd-Light"/>
              </a:rPr>
              <a:t>）</a:t>
            </a:r>
            <a:r>
              <a:rPr lang="en-US" altLang="zh-CN" dirty="0" smtClean="0">
                <a:latin typeface="FrutigerLTStd-Light"/>
              </a:rPr>
              <a:t> </a:t>
            </a:r>
            <a:r>
              <a:rPr lang="en-US" altLang="zh-CN" dirty="0" err="1">
                <a:latin typeface="FrutigerLTStd-Light"/>
              </a:rPr>
              <a:t>pRb</a:t>
            </a:r>
            <a:r>
              <a:rPr lang="en-US" altLang="zh-CN" dirty="0">
                <a:latin typeface="FrutigerLTStd-Light"/>
              </a:rPr>
              <a:t> by placing it in </a:t>
            </a:r>
            <a:r>
              <a:rPr lang="en-US" altLang="zh-CN" dirty="0" smtClean="0">
                <a:latin typeface="FrutigerLTStd-Light"/>
              </a:rPr>
              <a:t>a </a:t>
            </a:r>
            <a:r>
              <a:rPr lang="en-US" altLang="zh-CN" dirty="0" err="1" smtClean="0">
                <a:latin typeface="FrutigerLTStd-Light"/>
              </a:rPr>
              <a:t>hyperphosphorylated</a:t>
            </a:r>
            <a:r>
              <a:rPr lang="en-US" altLang="zh-CN" dirty="0" smtClean="0">
                <a:latin typeface="FrutigerLTStd-Light"/>
              </a:rPr>
              <a:t> </a:t>
            </a:r>
            <a:r>
              <a:rPr lang="en-US" altLang="zh-CN" dirty="0">
                <a:latin typeface="FrutigerLTStd-Light"/>
              </a:rPr>
              <a:t>state, causing </a:t>
            </a:r>
            <a:r>
              <a:rPr lang="en-US" altLang="zh-CN" dirty="0" smtClean="0">
                <a:latin typeface="FrutigerLTStd-Light"/>
              </a:rPr>
              <a:t>a &gt;10-fold </a:t>
            </a:r>
            <a:r>
              <a:rPr lang="en-US" altLang="zh-CN" dirty="0">
                <a:latin typeface="FrutigerLTStd-Light"/>
              </a:rPr>
              <a:t>increase in its </a:t>
            </a:r>
            <a:r>
              <a:rPr lang="en-US" altLang="zh-CN" dirty="0" smtClean="0">
                <a:latin typeface="FrutigerLTStd-Light"/>
              </a:rPr>
              <a:t>phosphorylation that </a:t>
            </a:r>
            <a:r>
              <a:rPr lang="en-US" altLang="zh-CN" dirty="0">
                <a:latin typeface="FrutigerLTStd-Light"/>
              </a:rPr>
              <a:t>results in the complete </a:t>
            </a:r>
            <a:r>
              <a:rPr lang="en-US" altLang="zh-CN" dirty="0" smtClean="0">
                <a:latin typeface="FrutigerLTStd-Light"/>
              </a:rPr>
              <a:t>functional inactivation </a:t>
            </a:r>
            <a:r>
              <a:rPr lang="en-US" altLang="zh-CN" dirty="0">
                <a:latin typeface="FrutigerLTStd-Light"/>
              </a:rPr>
              <a:t>of </a:t>
            </a:r>
            <a:r>
              <a:rPr lang="en-US" altLang="zh-CN" dirty="0" err="1">
                <a:latin typeface="FrutigerLTStd-Light"/>
              </a:rPr>
              <a:t>pRb</a:t>
            </a:r>
            <a:r>
              <a:rPr lang="en-US" altLang="zh-CN" dirty="0">
                <a:latin typeface="FrutigerLTStd-Light"/>
              </a:rPr>
              <a:t>.</a:t>
            </a:r>
            <a:endParaRPr lang="zh-CN" altLang="en-US" dirty="0"/>
          </a:p>
        </p:txBody>
      </p:sp>
      <p:sp>
        <p:nvSpPr>
          <p:cNvPr id="3" name="Rectangle 2"/>
          <p:cNvSpPr/>
          <p:nvPr/>
        </p:nvSpPr>
        <p:spPr>
          <a:xfrm>
            <a:off x="619605" y="523895"/>
            <a:ext cx="11163053" cy="461665"/>
          </a:xfrm>
          <a:prstGeom prst="rect">
            <a:avLst/>
          </a:prstGeom>
        </p:spPr>
        <p:txBody>
          <a:bodyPr wrap="square">
            <a:spAutoFit/>
          </a:bodyPr>
          <a:lstStyle/>
          <a:p>
            <a:r>
              <a:rPr lang="en-US" altLang="zh-CN" sz="2400" b="1" dirty="0">
                <a:solidFill>
                  <a:srgbClr val="1271FF"/>
                </a:solidFill>
                <a:latin typeface="FrutigerLTStd-Bold"/>
              </a:rPr>
              <a:t>Figure 8.22 </a:t>
            </a:r>
            <a:r>
              <a:rPr lang="en-US" altLang="zh-CN" sz="2400" b="1" dirty="0">
                <a:solidFill>
                  <a:srgbClr val="000000"/>
                </a:solidFill>
                <a:latin typeface="FrutigerLTStd-Bold"/>
              </a:rPr>
              <a:t>Control of the </a:t>
            </a:r>
            <a:r>
              <a:rPr lang="en-US" altLang="zh-CN" sz="2400" b="1" dirty="0" smtClean="0">
                <a:solidFill>
                  <a:srgbClr val="000000"/>
                </a:solidFill>
                <a:latin typeface="FrutigerLTStd-Bold"/>
              </a:rPr>
              <a:t>restriction point transition </a:t>
            </a:r>
            <a:r>
              <a:rPr lang="en-US" altLang="zh-CN" sz="2400" b="1" dirty="0">
                <a:solidFill>
                  <a:srgbClr val="000000"/>
                </a:solidFill>
                <a:latin typeface="FrutigerLTStd-Bold"/>
              </a:rPr>
              <a:t>by mitogens</a:t>
            </a:r>
            <a:endParaRPr lang="zh-CN" altLang="en-US" sz="2400" dirty="0"/>
          </a:p>
        </p:txBody>
      </p:sp>
    </p:spTree>
    <p:extLst>
      <p:ext uri="{BB962C8B-B14F-4D97-AF65-F5344CB8AC3E}">
        <p14:creationId xmlns:p14="http://schemas.microsoft.com/office/powerpoint/2010/main" val="17083541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7488" y="2244959"/>
            <a:ext cx="9753600"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8.7 E2F transcription factors enable </a:t>
            </a:r>
            <a:r>
              <a:rPr lang="en-US" altLang="zh-CN" sz="2800" dirty="0" err="1">
                <a:solidFill>
                  <a:srgbClr val="1271FF"/>
                </a:solidFill>
                <a:latin typeface="ACaslonPro-Regular"/>
              </a:rPr>
              <a:t>pRb</a:t>
            </a:r>
            <a:r>
              <a:rPr lang="en-US" altLang="zh-CN" sz="2800" dirty="0">
                <a:solidFill>
                  <a:srgbClr val="1271FF"/>
                </a:solidFill>
                <a:latin typeface="ACaslonPro-Regular"/>
              </a:rPr>
              <a:t> to </a:t>
            </a:r>
            <a:r>
              <a:rPr lang="en-US" altLang="zh-CN" sz="2800" dirty="0" smtClean="0">
                <a:solidFill>
                  <a:srgbClr val="1271FF"/>
                </a:solidFill>
                <a:latin typeface="ACaslonPro-Regular"/>
              </a:rPr>
              <a:t>implement growth-versus-quiescence </a:t>
            </a:r>
            <a:r>
              <a:rPr lang="en-US" altLang="zh-CN" sz="2800" dirty="0">
                <a:solidFill>
                  <a:srgbClr val="1271FF"/>
                </a:solidFill>
                <a:latin typeface="ACaslonPro-Regular"/>
              </a:rPr>
              <a:t>decisions</a:t>
            </a:r>
            <a:endParaRPr lang="zh-CN" altLang="en-US" sz="2800" dirty="0"/>
          </a:p>
        </p:txBody>
      </p:sp>
    </p:spTree>
    <p:extLst>
      <p:ext uri="{BB962C8B-B14F-4D97-AF65-F5344CB8AC3E}">
        <p14:creationId xmlns:p14="http://schemas.microsoft.com/office/powerpoint/2010/main" val="3922318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figure_08_2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98" y="1216152"/>
            <a:ext cx="5392683" cy="489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43968" y="263390"/>
            <a:ext cx="6248827" cy="461665"/>
          </a:xfrm>
          <a:prstGeom prst="rect">
            <a:avLst/>
          </a:prstGeom>
        </p:spPr>
        <p:txBody>
          <a:bodyPr wrap="none">
            <a:spAutoFit/>
          </a:bodyPr>
          <a:lstStyle/>
          <a:p>
            <a:r>
              <a:rPr lang="en-US" altLang="zh-CN" sz="2400" b="1" dirty="0">
                <a:solidFill>
                  <a:srgbClr val="1271FF"/>
                </a:solidFill>
                <a:latin typeface="FrutigerLTStd-Bold"/>
              </a:rPr>
              <a:t>Figure 8.23 </a:t>
            </a:r>
            <a:r>
              <a:rPr lang="en-US" altLang="zh-CN" sz="2400" b="1" dirty="0">
                <a:solidFill>
                  <a:srgbClr val="000000"/>
                </a:solidFill>
                <a:latin typeface="FrutigerLTStd-Bold"/>
              </a:rPr>
              <a:t>E2Fs and their interactions</a:t>
            </a:r>
            <a:endParaRPr lang="zh-CN" altLang="en-US" sz="2400" dirty="0"/>
          </a:p>
        </p:txBody>
      </p:sp>
      <p:sp>
        <p:nvSpPr>
          <p:cNvPr id="4" name="Rectangle 3"/>
          <p:cNvSpPr/>
          <p:nvPr/>
        </p:nvSpPr>
        <p:spPr>
          <a:xfrm>
            <a:off x="6399887" y="2257364"/>
            <a:ext cx="5385816" cy="2809615"/>
          </a:xfrm>
          <a:prstGeom prst="rect">
            <a:avLst/>
          </a:prstGeom>
        </p:spPr>
        <p:txBody>
          <a:bodyPr wrap="square">
            <a:spAutoFit/>
          </a:bodyPr>
          <a:lstStyle/>
          <a:p>
            <a:pPr>
              <a:lnSpc>
                <a:spcPct val="150000"/>
              </a:lnSpc>
            </a:pPr>
            <a:r>
              <a:rPr lang="en-US" altLang="zh-CN" sz="2000" dirty="0">
                <a:solidFill>
                  <a:srgbClr val="000000"/>
                </a:solidFill>
                <a:latin typeface="UtopiaStd-Regular"/>
              </a:rPr>
              <a:t>When </a:t>
            </a:r>
            <a:r>
              <a:rPr lang="en-US" altLang="zh-CN" sz="2000" dirty="0" err="1">
                <a:solidFill>
                  <a:srgbClr val="000000"/>
                </a:solidFill>
                <a:latin typeface="UtopiaStd-Regular"/>
              </a:rPr>
              <a:t>pRb</a:t>
            </a:r>
            <a:r>
              <a:rPr lang="en-US" altLang="zh-CN" sz="2000" dirty="0">
                <a:solidFill>
                  <a:srgbClr val="000000"/>
                </a:solidFill>
                <a:latin typeface="UtopiaStd-Regular"/>
              </a:rPr>
              <a:t> (and its two cousins, p107 and p130) are in their </a:t>
            </a:r>
            <a:r>
              <a:rPr lang="en-US" altLang="zh-CN" sz="2000" dirty="0" err="1">
                <a:solidFill>
                  <a:srgbClr val="000000"/>
                </a:solidFill>
                <a:latin typeface="UtopiaStd-Regular"/>
              </a:rPr>
              <a:t>unphosphorylated</a:t>
            </a:r>
            <a:r>
              <a:rPr lang="en-US" altLang="zh-CN" sz="2000" dirty="0">
                <a:solidFill>
                  <a:srgbClr val="000000"/>
                </a:solidFill>
                <a:latin typeface="UtopiaStd-Regular"/>
              </a:rPr>
              <a:t> or </a:t>
            </a:r>
            <a:r>
              <a:rPr lang="en-US" altLang="zh-CN" sz="2000" dirty="0" err="1" smtClean="0">
                <a:solidFill>
                  <a:srgbClr val="000000"/>
                </a:solidFill>
                <a:latin typeface="UtopiaStd-Regular"/>
              </a:rPr>
              <a:t>hypophosphorylated</a:t>
            </a:r>
            <a:r>
              <a:rPr lang="en-US" altLang="zh-CN" sz="2000" dirty="0" smtClean="0">
                <a:solidFill>
                  <a:srgbClr val="000000"/>
                </a:solidFill>
                <a:latin typeface="UtopiaStd-Regular"/>
              </a:rPr>
              <a:t> state</a:t>
            </a:r>
            <a:r>
              <a:rPr lang="en-US" altLang="zh-CN" sz="2000" dirty="0">
                <a:solidFill>
                  <a:srgbClr val="000000"/>
                </a:solidFill>
                <a:latin typeface="UtopiaStd-Regular"/>
              </a:rPr>
              <a:t>, they bind E2Fs</a:t>
            </a:r>
            <a:r>
              <a:rPr lang="en-US" altLang="zh-CN" sz="2000" dirty="0" smtClean="0">
                <a:solidFill>
                  <a:srgbClr val="000000"/>
                </a:solidFill>
                <a:latin typeface="UtopiaStd-Regular"/>
              </a:rPr>
              <a:t>, however, when </a:t>
            </a:r>
            <a:r>
              <a:rPr lang="en-US" altLang="zh-CN" sz="2000" dirty="0" err="1">
                <a:solidFill>
                  <a:srgbClr val="000000"/>
                </a:solidFill>
                <a:latin typeface="UtopiaStd-Regular"/>
              </a:rPr>
              <a:t>hyperphosphorylated</a:t>
            </a:r>
            <a:r>
              <a:rPr lang="en-US" altLang="zh-CN" sz="2000" dirty="0">
                <a:solidFill>
                  <a:srgbClr val="000000"/>
                </a:solidFill>
                <a:latin typeface="UtopiaStd-Regular"/>
              </a:rPr>
              <a:t>, </a:t>
            </a:r>
            <a:r>
              <a:rPr lang="en-US" altLang="zh-CN" sz="2000" dirty="0" err="1">
                <a:solidFill>
                  <a:srgbClr val="000000"/>
                </a:solidFill>
                <a:latin typeface="UtopiaStd-Regular"/>
              </a:rPr>
              <a:t>pRb</a:t>
            </a:r>
            <a:r>
              <a:rPr lang="en-US" altLang="zh-CN" sz="2000" dirty="0">
                <a:solidFill>
                  <a:srgbClr val="000000"/>
                </a:solidFill>
                <a:latin typeface="UtopiaStd-Regular"/>
              </a:rPr>
              <a:t> and its cousins (see Figure 8.21) dissociate from </a:t>
            </a:r>
            <a:r>
              <a:rPr lang="en-US" altLang="zh-CN" sz="2000" dirty="0" smtClean="0">
                <a:solidFill>
                  <a:srgbClr val="000000"/>
                </a:solidFill>
                <a:latin typeface="UtopiaStd-Regular"/>
              </a:rPr>
              <a:t>the E2Fs </a:t>
            </a:r>
            <a:r>
              <a:rPr lang="en-US" altLang="zh-CN" sz="2000" dirty="0">
                <a:solidFill>
                  <a:srgbClr val="000000"/>
                </a:solidFill>
                <a:latin typeface="UtopiaStd-Regular"/>
              </a:rPr>
              <a:t>(</a:t>
            </a:r>
            <a:r>
              <a:rPr lang="en-US" altLang="zh-CN" sz="2000" dirty="0">
                <a:solidFill>
                  <a:srgbClr val="1271FF"/>
                </a:solidFill>
                <a:latin typeface="UtopiaStd-Semibold"/>
              </a:rPr>
              <a:t>Figure 8.23A</a:t>
            </a:r>
            <a:r>
              <a:rPr lang="en-US" altLang="zh-CN" sz="2000" dirty="0">
                <a:solidFill>
                  <a:srgbClr val="000000"/>
                </a:solidFill>
                <a:latin typeface="UtopiaStd-Regular"/>
              </a:rPr>
              <a:t>).</a:t>
            </a:r>
            <a:endParaRPr lang="zh-CN" altLang="en-US" sz="2000" dirty="0"/>
          </a:p>
        </p:txBody>
      </p:sp>
    </p:spTree>
    <p:extLst>
      <p:ext uri="{BB962C8B-B14F-4D97-AF65-F5344CB8AC3E}">
        <p14:creationId xmlns:p14="http://schemas.microsoft.com/office/powerpoint/2010/main" val="27071398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figure_08_23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0" y="1554480"/>
            <a:ext cx="5256690" cy="418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583680" y="1663742"/>
            <a:ext cx="5038344" cy="3139321"/>
          </a:xfrm>
          <a:prstGeom prst="rect">
            <a:avLst/>
          </a:prstGeom>
        </p:spPr>
        <p:txBody>
          <a:bodyPr wrap="square">
            <a:spAutoFit/>
          </a:bodyPr>
          <a:lstStyle/>
          <a:p>
            <a:r>
              <a:rPr lang="en-US" altLang="zh-CN" dirty="0">
                <a:latin typeface="FrutigerLTStd-Light"/>
              </a:rPr>
              <a:t>(B) </a:t>
            </a:r>
            <a:r>
              <a:rPr lang="en-US" altLang="zh-CN" u="sng" dirty="0">
                <a:solidFill>
                  <a:srgbClr val="FF0000"/>
                </a:solidFill>
                <a:latin typeface="FrutigerLTStd-Light"/>
              </a:rPr>
              <a:t>The binding of E2Fs such as E2F2 </a:t>
            </a:r>
            <a:r>
              <a:rPr lang="en-US" altLang="zh-CN" u="sng" dirty="0" smtClean="0">
                <a:solidFill>
                  <a:srgbClr val="FF0000"/>
                </a:solidFill>
                <a:latin typeface="FrutigerLTStd-Light"/>
              </a:rPr>
              <a:t>by </a:t>
            </a:r>
            <a:r>
              <a:rPr lang="en-US" altLang="zh-CN" u="sng" dirty="0" err="1">
                <a:solidFill>
                  <a:srgbClr val="FF0000"/>
                </a:solidFill>
                <a:latin typeface="FrutigerLTStd-Light"/>
              </a:rPr>
              <a:t>pRb</a:t>
            </a:r>
            <a:r>
              <a:rPr lang="en-US" altLang="zh-CN" u="sng" dirty="0">
                <a:solidFill>
                  <a:srgbClr val="FF0000"/>
                </a:solidFill>
                <a:latin typeface="FrutigerLTStd-Light"/>
              </a:rPr>
              <a:t> </a:t>
            </a:r>
            <a:r>
              <a:rPr lang="en-US" altLang="zh-CN" u="sng" dirty="0" smtClean="0">
                <a:solidFill>
                  <a:srgbClr val="FF0000"/>
                </a:solidFill>
                <a:latin typeface="FrutigerLTStd-Light"/>
              </a:rPr>
              <a:t>is </a:t>
            </a:r>
            <a:r>
              <a:rPr lang="en-US" altLang="zh-CN" u="sng" dirty="0">
                <a:solidFill>
                  <a:srgbClr val="FF0000"/>
                </a:solidFill>
                <a:latin typeface="FrutigerLTStd-Light"/>
              </a:rPr>
              <a:t>prevented by several DNA tumor virus </a:t>
            </a:r>
            <a:r>
              <a:rPr lang="en-US" altLang="zh-CN" u="sng" dirty="0" err="1">
                <a:solidFill>
                  <a:srgbClr val="FF0000"/>
                </a:solidFill>
                <a:latin typeface="FrutigerLTStd-Light"/>
              </a:rPr>
              <a:t>oncoproteins</a:t>
            </a:r>
            <a:r>
              <a:rPr lang="en-US" altLang="zh-CN" dirty="0">
                <a:latin typeface="FrutigerLTStd-Light"/>
              </a:rPr>
              <a:t>. Here we see how a segment </a:t>
            </a:r>
            <a:r>
              <a:rPr lang="en-US" altLang="zh-CN" dirty="0" smtClean="0">
                <a:latin typeface="FrutigerLTStd-Light"/>
              </a:rPr>
              <a:t>of the </a:t>
            </a:r>
            <a:r>
              <a:rPr lang="en-US" altLang="zh-CN" dirty="0">
                <a:latin typeface="FrutigerLTStd-Light"/>
              </a:rPr>
              <a:t>human papillomavirus </a:t>
            </a:r>
            <a:r>
              <a:rPr lang="en-US" altLang="zh-CN" u="sng" dirty="0">
                <a:solidFill>
                  <a:srgbClr val="FF0000"/>
                </a:solidFill>
                <a:latin typeface="FrutigerLTStd-Light"/>
              </a:rPr>
              <a:t>E7 </a:t>
            </a:r>
            <a:r>
              <a:rPr lang="en-US" altLang="zh-CN" u="sng" dirty="0" err="1">
                <a:solidFill>
                  <a:srgbClr val="FF0000"/>
                </a:solidFill>
                <a:latin typeface="FrutigerLTStd-Light"/>
              </a:rPr>
              <a:t>oncoprotein</a:t>
            </a:r>
            <a:r>
              <a:rPr lang="en-US" altLang="zh-CN" dirty="0">
                <a:latin typeface="FrutigerLTStd-Light"/>
              </a:rPr>
              <a:t> </a:t>
            </a:r>
            <a:r>
              <a:rPr lang="en-US" altLang="zh-CN" dirty="0" smtClean="0">
                <a:latin typeface="FrutigerLTStd-Light"/>
              </a:rPr>
              <a:t>binds </a:t>
            </a:r>
            <a:r>
              <a:rPr lang="en-US" altLang="zh-CN" dirty="0">
                <a:latin typeface="FrutigerLTStd-Light"/>
              </a:rPr>
              <a:t>to a shallow </a:t>
            </a:r>
            <a:r>
              <a:rPr lang="en-US" altLang="zh-CN" dirty="0" smtClean="0">
                <a:latin typeface="FrutigerLTStd-Light"/>
              </a:rPr>
              <a:t>groove of </a:t>
            </a:r>
            <a:r>
              <a:rPr lang="en-US" altLang="zh-CN" dirty="0" err="1" smtClean="0">
                <a:latin typeface="FrutigerLTStd-Light"/>
              </a:rPr>
              <a:t>pRb</a:t>
            </a:r>
            <a:r>
              <a:rPr lang="en-US" altLang="zh-CN" dirty="0" smtClean="0">
                <a:latin typeface="FrutigerLTStd-Light"/>
              </a:rPr>
              <a:t>; </a:t>
            </a:r>
            <a:r>
              <a:rPr lang="en-US" altLang="zh-CN" dirty="0">
                <a:latin typeface="FrutigerLTStd-Light"/>
              </a:rPr>
              <a:t>this binding, together with other secondary </a:t>
            </a:r>
            <a:r>
              <a:rPr lang="en-US" altLang="zh-CN" dirty="0" smtClean="0">
                <a:latin typeface="FrutigerLTStd-Light"/>
              </a:rPr>
              <a:t>binding sites </a:t>
            </a:r>
            <a:r>
              <a:rPr lang="en-US" altLang="zh-CN" dirty="0">
                <a:latin typeface="FrutigerLTStd-Light"/>
              </a:rPr>
              <a:t>(not yet mapped), perturbs the cavity formed by the B- and A-boxes of </a:t>
            </a:r>
            <a:r>
              <a:rPr lang="en-US" altLang="zh-CN" dirty="0" err="1">
                <a:latin typeface="FrutigerLTStd-Light"/>
              </a:rPr>
              <a:t>pRb</a:t>
            </a:r>
            <a:r>
              <a:rPr lang="en-US" altLang="zh-CN" dirty="0">
                <a:latin typeface="FrutigerLTStd-Light"/>
              </a:rPr>
              <a:t>, </a:t>
            </a:r>
            <a:r>
              <a:rPr lang="en-US" altLang="zh-CN" dirty="0" smtClean="0">
                <a:latin typeface="FrutigerLTStd-Light"/>
              </a:rPr>
              <a:t>thereby preventing </a:t>
            </a:r>
            <a:r>
              <a:rPr lang="en-US" altLang="zh-CN" dirty="0">
                <a:latin typeface="FrutigerLTStd-Light"/>
              </a:rPr>
              <a:t>the binding of the C-terminal, transcription-activating domain of E2F2 </a:t>
            </a:r>
            <a:r>
              <a:rPr lang="en-US" altLang="zh-CN" dirty="0" smtClean="0">
                <a:latin typeface="FrutigerLTStd-Light"/>
              </a:rPr>
              <a:t>to this </a:t>
            </a:r>
            <a:r>
              <a:rPr lang="en-US" altLang="zh-CN" dirty="0">
                <a:latin typeface="FrutigerLTStd-Light"/>
              </a:rPr>
              <a:t>pocket.</a:t>
            </a:r>
            <a:endParaRPr lang="zh-CN" altLang="en-US" dirty="0"/>
          </a:p>
        </p:txBody>
      </p:sp>
      <p:sp>
        <p:nvSpPr>
          <p:cNvPr id="5" name="Rectangle 4"/>
          <p:cNvSpPr/>
          <p:nvPr/>
        </p:nvSpPr>
        <p:spPr>
          <a:xfrm>
            <a:off x="2843968" y="263390"/>
            <a:ext cx="6248827" cy="461665"/>
          </a:xfrm>
          <a:prstGeom prst="rect">
            <a:avLst/>
          </a:prstGeom>
        </p:spPr>
        <p:txBody>
          <a:bodyPr wrap="none">
            <a:spAutoFit/>
          </a:bodyPr>
          <a:lstStyle/>
          <a:p>
            <a:r>
              <a:rPr lang="en-US" altLang="zh-CN" sz="2400" b="1" dirty="0">
                <a:solidFill>
                  <a:srgbClr val="1271FF"/>
                </a:solidFill>
                <a:latin typeface="FrutigerLTStd-Bold"/>
              </a:rPr>
              <a:t>Figure 8.23 </a:t>
            </a:r>
            <a:r>
              <a:rPr lang="en-US" altLang="zh-CN" sz="2400" b="1" dirty="0">
                <a:solidFill>
                  <a:srgbClr val="000000"/>
                </a:solidFill>
                <a:latin typeface="FrutigerLTStd-Bold"/>
              </a:rPr>
              <a:t>E2Fs and their interactions</a:t>
            </a:r>
            <a:endParaRPr lang="zh-CN" altLang="en-US" sz="2400" dirty="0"/>
          </a:p>
        </p:txBody>
      </p:sp>
    </p:spTree>
    <p:extLst>
      <p:ext uri="{BB962C8B-B14F-4D97-AF65-F5344CB8AC3E}">
        <p14:creationId xmlns:p14="http://schemas.microsoft.com/office/powerpoint/2010/main" val="31078379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figure_08_23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021" y="1940564"/>
            <a:ext cx="4717795" cy="38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574701" y="2298909"/>
            <a:ext cx="6148726" cy="3139321"/>
          </a:xfrm>
          <a:prstGeom prst="rect">
            <a:avLst/>
          </a:prstGeom>
        </p:spPr>
        <p:txBody>
          <a:bodyPr wrap="square">
            <a:spAutoFit/>
          </a:bodyPr>
          <a:lstStyle/>
          <a:p>
            <a:r>
              <a:rPr lang="en-US" altLang="zh-CN" u="sng" dirty="0">
                <a:latin typeface="UtopiaStd-Regular"/>
              </a:rPr>
              <a:t>The term “E2F” is now known to include a class of proteins composed </a:t>
            </a:r>
            <a:r>
              <a:rPr lang="en-US" altLang="zh-CN" u="sng" dirty="0" smtClean="0">
                <a:latin typeface="UtopiaStd-Regular"/>
              </a:rPr>
              <a:t>of </a:t>
            </a:r>
            <a:r>
              <a:rPr lang="en-US" altLang="zh-CN" u="sng" dirty="0" smtClean="0">
                <a:solidFill>
                  <a:srgbClr val="FF0000"/>
                </a:solidFill>
                <a:latin typeface="UtopiaStd-Regular"/>
              </a:rPr>
              <a:t>eight </a:t>
            </a:r>
            <a:r>
              <a:rPr lang="en-US" altLang="zh-CN" u="sng" dirty="0">
                <a:solidFill>
                  <a:srgbClr val="FF0000"/>
                </a:solidFill>
                <a:latin typeface="UtopiaStd-Regular"/>
              </a:rPr>
              <a:t>members—E2F1 through E2F8</a:t>
            </a:r>
            <a:r>
              <a:rPr lang="en-US" altLang="zh-CN" dirty="0">
                <a:latin typeface="UtopiaStd-Regular"/>
              </a:rPr>
              <a:t>; the first six of these can bind to either a DP1 or </a:t>
            </a:r>
            <a:r>
              <a:rPr lang="en-US" altLang="zh-CN" dirty="0" smtClean="0">
                <a:latin typeface="UtopiaStd-Regular"/>
              </a:rPr>
              <a:t>a DP2 </a:t>
            </a:r>
            <a:r>
              <a:rPr lang="en-US" altLang="zh-CN" dirty="0">
                <a:latin typeface="UtopiaStd-Regular"/>
              </a:rPr>
              <a:t>subunit to form </a:t>
            </a:r>
            <a:r>
              <a:rPr lang="en-US" altLang="zh-CN" dirty="0" err="1">
                <a:latin typeface="UtopiaStd-Regular"/>
              </a:rPr>
              <a:t>heterodimeric</a:t>
            </a:r>
            <a:r>
              <a:rPr lang="en-US" altLang="zh-CN" dirty="0">
                <a:latin typeface="UtopiaStd-Regular"/>
              </a:rPr>
              <a:t> transcription factors (see Figure 8.23C and D); </a:t>
            </a:r>
            <a:r>
              <a:rPr lang="en-US" altLang="zh-CN" dirty="0" smtClean="0">
                <a:latin typeface="UtopiaStd-Regular"/>
              </a:rPr>
              <a:t>the two </a:t>
            </a:r>
            <a:r>
              <a:rPr lang="en-US" altLang="zh-CN" dirty="0">
                <a:latin typeface="UtopiaStd-Regular"/>
              </a:rPr>
              <a:t>others—E2F7 and E2F8—have two DNA-binding domains (DBDs), allowing </a:t>
            </a:r>
            <a:r>
              <a:rPr lang="en-US" altLang="zh-CN" dirty="0" smtClean="0">
                <a:latin typeface="UtopiaStd-Regular"/>
              </a:rPr>
              <a:t>each to </a:t>
            </a:r>
            <a:r>
              <a:rPr lang="en-US" altLang="zh-CN" dirty="0">
                <a:latin typeface="UtopiaStd-Regular"/>
              </a:rPr>
              <a:t>bind DNA without an associated DP1/2 subunit. </a:t>
            </a:r>
            <a:r>
              <a:rPr lang="en-US" altLang="zh-CN" u="sng" dirty="0" smtClean="0">
                <a:latin typeface="UtopiaStd-Regular"/>
              </a:rPr>
              <a:t>Once </a:t>
            </a:r>
            <a:r>
              <a:rPr lang="en-US" altLang="zh-CN" u="sng" dirty="0">
                <a:latin typeface="UtopiaStd-Regular"/>
              </a:rPr>
              <a:t>assembled, E2F–DP complexes recognize </a:t>
            </a:r>
            <a:r>
              <a:rPr lang="en-US" altLang="zh-CN" u="sng" dirty="0" smtClean="0">
                <a:latin typeface="UtopiaStd-Regular"/>
              </a:rPr>
              <a:t>and bind </a:t>
            </a:r>
            <a:r>
              <a:rPr lang="en-US" altLang="zh-CN" u="sng" dirty="0">
                <a:latin typeface="UtopiaStd-Regular"/>
              </a:rPr>
              <a:t>to a sequence motif in the promoters of various genes that seems to be </a:t>
            </a:r>
            <a:r>
              <a:rPr lang="en-US" altLang="zh-CN" u="sng" dirty="0" smtClean="0">
                <a:solidFill>
                  <a:srgbClr val="FF0000"/>
                </a:solidFill>
                <a:latin typeface="UtopiaStd-Regular"/>
              </a:rPr>
              <a:t>TTTCCCGC</a:t>
            </a:r>
            <a:r>
              <a:rPr lang="en-US" altLang="zh-CN" u="sng" dirty="0" smtClean="0">
                <a:latin typeface="UtopiaStd-Regular"/>
              </a:rPr>
              <a:t> or </a:t>
            </a:r>
            <a:r>
              <a:rPr lang="en-US" altLang="zh-CN" u="sng" dirty="0">
                <a:latin typeface="UtopiaStd-Regular"/>
              </a:rPr>
              <a:t>slight variations of this sequence.</a:t>
            </a:r>
            <a:endParaRPr lang="zh-CN" altLang="en-US" u="sng" dirty="0"/>
          </a:p>
        </p:txBody>
      </p:sp>
      <p:sp>
        <p:nvSpPr>
          <p:cNvPr id="5" name="Rectangle 4"/>
          <p:cNvSpPr/>
          <p:nvPr/>
        </p:nvSpPr>
        <p:spPr>
          <a:xfrm>
            <a:off x="2843968" y="427982"/>
            <a:ext cx="6248827" cy="461665"/>
          </a:xfrm>
          <a:prstGeom prst="rect">
            <a:avLst/>
          </a:prstGeom>
        </p:spPr>
        <p:txBody>
          <a:bodyPr wrap="none">
            <a:spAutoFit/>
          </a:bodyPr>
          <a:lstStyle/>
          <a:p>
            <a:r>
              <a:rPr lang="en-US" altLang="zh-CN" sz="2400" b="1" dirty="0">
                <a:solidFill>
                  <a:srgbClr val="1271FF"/>
                </a:solidFill>
                <a:latin typeface="FrutigerLTStd-Bold"/>
              </a:rPr>
              <a:t>Figure 8.23 </a:t>
            </a:r>
            <a:r>
              <a:rPr lang="en-US" altLang="zh-CN" sz="2400" b="1" dirty="0">
                <a:solidFill>
                  <a:srgbClr val="000000"/>
                </a:solidFill>
                <a:latin typeface="FrutigerLTStd-Bold"/>
              </a:rPr>
              <a:t>E2Fs and their interactions</a:t>
            </a:r>
            <a:endParaRPr lang="zh-CN" altLang="en-US" sz="2400" dirty="0"/>
          </a:p>
        </p:txBody>
      </p:sp>
    </p:spTree>
    <p:extLst>
      <p:ext uri="{BB962C8B-B14F-4D97-AF65-F5344CB8AC3E}">
        <p14:creationId xmlns:p14="http://schemas.microsoft.com/office/powerpoint/2010/main" val="1881947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4128" y="2585734"/>
            <a:ext cx="10479024" cy="1938992"/>
          </a:xfrm>
          <a:prstGeom prst="rect">
            <a:avLst/>
          </a:prstGeom>
        </p:spPr>
        <p:txBody>
          <a:bodyPr wrap="square">
            <a:spAutoFit/>
          </a:bodyPr>
          <a:lstStyle/>
          <a:p>
            <a:r>
              <a:rPr lang="en-US" altLang="zh-CN" sz="2400" dirty="0" smtClean="0">
                <a:solidFill>
                  <a:srgbClr val="000000"/>
                </a:solidFill>
                <a:latin typeface="UtopiaStd-Regular"/>
              </a:rPr>
              <a:t>This accumulation </a:t>
            </a:r>
            <a:r>
              <a:rPr lang="en-US" altLang="zh-CN" sz="2400" dirty="0">
                <a:solidFill>
                  <a:srgbClr val="000000"/>
                </a:solidFill>
                <a:latin typeface="UtopiaStd-Regular"/>
              </a:rPr>
              <a:t>of cellular constituents, which drives an increase in cell size, is </a:t>
            </a:r>
            <a:r>
              <a:rPr lang="en-US" altLang="zh-CN" sz="2400" dirty="0" smtClean="0">
                <a:solidFill>
                  <a:srgbClr val="000000"/>
                </a:solidFill>
                <a:latin typeface="UtopiaStd-Regular"/>
              </a:rPr>
              <a:t>sometimes termed </a:t>
            </a:r>
            <a:r>
              <a:rPr lang="en-US" altLang="zh-CN" sz="2400" dirty="0">
                <a:solidFill>
                  <a:srgbClr val="000000"/>
                </a:solidFill>
                <a:latin typeface="UtopiaStd-Regular"/>
              </a:rPr>
              <a:t>the process of </a:t>
            </a:r>
            <a:r>
              <a:rPr lang="en-US" altLang="zh-CN" sz="2400" u="sng" dirty="0">
                <a:solidFill>
                  <a:srgbClr val="FF0000"/>
                </a:solidFill>
                <a:latin typeface="UtopiaStd-Regular"/>
              </a:rPr>
              <a:t>cell </a:t>
            </a:r>
            <a:r>
              <a:rPr lang="en-US" altLang="zh-CN" sz="2400" i="1" u="sng" dirty="0">
                <a:solidFill>
                  <a:srgbClr val="FF0000"/>
                </a:solidFill>
                <a:latin typeface="UtopiaStd-Italic"/>
              </a:rPr>
              <a:t>growth </a:t>
            </a:r>
            <a:r>
              <a:rPr lang="en-US" altLang="zh-CN" sz="2400" dirty="0">
                <a:solidFill>
                  <a:srgbClr val="000000"/>
                </a:solidFill>
                <a:latin typeface="UtopiaStd-Regular"/>
              </a:rPr>
              <a:t>to distinguish it from the process of </a:t>
            </a:r>
            <a:r>
              <a:rPr lang="en-US" altLang="zh-CN" sz="2400" u="sng" dirty="0">
                <a:solidFill>
                  <a:srgbClr val="FF0000"/>
                </a:solidFill>
                <a:latin typeface="UtopiaStd-Regular"/>
              </a:rPr>
              <a:t>cell </a:t>
            </a:r>
            <a:r>
              <a:rPr lang="en-US" altLang="zh-CN" sz="2400" i="1" u="sng" dirty="0" smtClean="0">
                <a:solidFill>
                  <a:srgbClr val="FF0000"/>
                </a:solidFill>
                <a:latin typeface="UtopiaStd-Italic"/>
              </a:rPr>
              <a:t>division</a:t>
            </a:r>
            <a:r>
              <a:rPr lang="en-US" altLang="zh-CN" sz="2400" dirty="0" smtClean="0">
                <a:solidFill>
                  <a:srgbClr val="000000"/>
                </a:solidFill>
                <a:latin typeface="UtopiaStd-Regular"/>
              </a:rPr>
              <a:t>, which </a:t>
            </a:r>
            <a:r>
              <a:rPr lang="en-US" altLang="zh-CN" sz="2400" dirty="0">
                <a:solidFill>
                  <a:srgbClr val="000000"/>
                </a:solidFill>
                <a:latin typeface="UtopiaStd-Regular"/>
              </a:rPr>
              <a:t>yields, via mitosis and cytokinesis, two daughter cells from a mother </a:t>
            </a:r>
            <a:r>
              <a:rPr lang="en-US" altLang="zh-CN" sz="2400" dirty="0" smtClean="0">
                <a:solidFill>
                  <a:srgbClr val="000000"/>
                </a:solidFill>
                <a:latin typeface="UtopiaStd-Regular"/>
              </a:rPr>
              <a:t>cell (</a:t>
            </a:r>
            <a:r>
              <a:rPr lang="en-US" altLang="zh-CN" sz="2400" dirty="0" smtClean="0">
                <a:solidFill>
                  <a:srgbClr val="1271FF"/>
                </a:solidFill>
                <a:latin typeface="UtopiaStd-Semibold"/>
              </a:rPr>
              <a:t>Figure </a:t>
            </a:r>
            <a:r>
              <a:rPr lang="en-US" altLang="zh-CN" sz="2400" dirty="0">
                <a:solidFill>
                  <a:srgbClr val="1271FF"/>
                </a:solidFill>
                <a:latin typeface="UtopiaStd-Semibold"/>
              </a:rPr>
              <a:t>8.2</a:t>
            </a:r>
            <a:r>
              <a:rPr lang="en-US" altLang="zh-CN" sz="2400" dirty="0">
                <a:solidFill>
                  <a:srgbClr val="000000"/>
                </a:solidFill>
                <a:latin typeface="UtopiaStd-Regular"/>
              </a:rPr>
              <a:t>).</a:t>
            </a:r>
            <a:endParaRPr lang="zh-CN" altLang="en-US" sz="2400" dirty="0"/>
          </a:p>
        </p:txBody>
      </p:sp>
      <p:sp>
        <p:nvSpPr>
          <p:cNvPr id="4" name="Rectangle 3"/>
          <p:cNvSpPr/>
          <p:nvPr/>
        </p:nvSpPr>
        <p:spPr>
          <a:xfrm>
            <a:off x="3038856" y="638294"/>
            <a:ext cx="6049348" cy="646331"/>
          </a:xfrm>
          <a:prstGeom prst="rect">
            <a:avLst/>
          </a:prstGeom>
        </p:spPr>
        <p:txBody>
          <a:bodyPr wrap="none">
            <a:spAutoFit/>
          </a:bodyPr>
          <a:lstStyle/>
          <a:p>
            <a:r>
              <a:rPr lang="en-US" altLang="zh-CN" sz="3600" b="1" dirty="0" smtClean="0"/>
              <a:t>Cell growth </a:t>
            </a:r>
            <a:r>
              <a:rPr lang="en-US" altLang="zh-CN" sz="3600" b="1" dirty="0"/>
              <a:t>versus </a:t>
            </a:r>
            <a:r>
              <a:rPr lang="en-US" altLang="zh-CN" sz="3600" b="1" dirty="0" smtClean="0"/>
              <a:t>cell division</a:t>
            </a:r>
            <a:endParaRPr lang="zh-CN" altLang="en-US" sz="3600" b="1" dirty="0"/>
          </a:p>
        </p:txBody>
      </p:sp>
    </p:spTree>
    <p:extLst>
      <p:ext uri="{BB962C8B-B14F-4D97-AF65-F5344CB8AC3E}">
        <p14:creationId xmlns:p14="http://schemas.microsoft.com/office/powerpoint/2010/main" val="3053026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figure_08_2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93" y="1444493"/>
            <a:ext cx="7357363" cy="481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843968" y="345686"/>
            <a:ext cx="6248827" cy="461665"/>
          </a:xfrm>
          <a:prstGeom prst="rect">
            <a:avLst/>
          </a:prstGeom>
        </p:spPr>
        <p:txBody>
          <a:bodyPr wrap="none">
            <a:spAutoFit/>
          </a:bodyPr>
          <a:lstStyle/>
          <a:p>
            <a:r>
              <a:rPr lang="en-US" altLang="zh-CN" sz="2400" b="1" dirty="0">
                <a:solidFill>
                  <a:srgbClr val="1271FF"/>
                </a:solidFill>
                <a:latin typeface="FrutigerLTStd-Bold"/>
              </a:rPr>
              <a:t>Figure 8.23 </a:t>
            </a:r>
            <a:r>
              <a:rPr lang="en-US" altLang="zh-CN" sz="2400" b="1" dirty="0">
                <a:solidFill>
                  <a:srgbClr val="000000"/>
                </a:solidFill>
                <a:latin typeface="FrutigerLTStd-Bold"/>
              </a:rPr>
              <a:t>E2Fs and their interactions</a:t>
            </a:r>
            <a:endParaRPr lang="zh-CN" altLang="en-US" sz="2400" dirty="0"/>
          </a:p>
        </p:txBody>
      </p:sp>
      <p:sp>
        <p:nvSpPr>
          <p:cNvPr id="2" name="Rectangle 1"/>
          <p:cNvSpPr/>
          <p:nvPr/>
        </p:nvSpPr>
        <p:spPr>
          <a:xfrm>
            <a:off x="7763256" y="1587495"/>
            <a:ext cx="4147717" cy="4524315"/>
          </a:xfrm>
          <a:prstGeom prst="rect">
            <a:avLst/>
          </a:prstGeom>
        </p:spPr>
        <p:txBody>
          <a:bodyPr wrap="square">
            <a:spAutoFit/>
          </a:bodyPr>
          <a:lstStyle/>
          <a:p>
            <a:r>
              <a:rPr lang="en-US" altLang="zh-CN" dirty="0">
                <a:latin typeface="FrutigerLTStd-Light"/>
              </a:rPr>
              <a:t>(D) Because of </a:t>
            </a:r>
            <a:r>
              <a:rPr lang="en-US" altLang="zh-CN" dirty="0" smtClean="0">
                <a:latin typeface="FrutigerLTStd-Light"/>
              </a:rPr>
              <a:t>the existence </a:t>
            </a:r>
            <a:r>
              <a:rPr lang="en-US" altLang="zh-CN" dirty="0">
                <a:latin typeface="FrutigerLTStd-Light"/>
              </a:rPr>
              <a:t>of variant forms of several E2Fs, they are actually represented by at least 10 </a:t>
            </a:r>
            <a:r>
              <a:rPr lang="en-US" altLang="zh-CN" dirty="0" smtClean="0">
                <a:latin typeface="FrutigerLTStd-Light"/>
              </a:rPr>
              <a:t>distinct protein </a:t>
            </a:r>
            <a:r>
              <a:rPr lang="en-US" altLang="zh-CN" dirty="0">
                <a:latin typeface="FrutigerLTStd-Light"/>
              </a:rPr>
              <a:t>species. E2Fs 1, 2, and 3a represent transcription-activating E2Fs, while E2F3b, </a:t>
            </a:r>
            <a:r>
              <a:rPr lang="en-US" altLang="zh-CN" dirty="0" smtClean="0">
                <a:latin typeface="FrutigerLTStd-Light"/>
              </a:rPr>
              <a:t>E2F4, E2F5</a:t>
            </a:r>
            <a:r>
              <a:rPr lang="en-US" altLang="zh-CN" dirty="0">
                <a:latin typeface="FrutigerLTStd-Light"/>
              </a:rPr>
              <a:t>, and E2F6 are largely or exclusively involved in transcriptional repression. E2Fs 7a, </a:t>
            </a:r>
            <a:r>
              <a:rPr lang="en-US" altLang="zh-CN" dirty="0" smtClean="0">
                <a:latin typeface="FrutigerLTStd-Light"/>
              </a:rPr>
              <a:t>7b, and </a:t>
            </a:r>
            <a:r>
              <a:rPr lang="en-US" altLang="zh-CN" dirty="0">
                <a:latin typeface="FrutigerLTStd-Light"/>
              </a:rPr>
              <a:t>8 are atypical E2Fs, in that each has a duplicated DNA-binding domain (DBD) that </a:t>
            </a:r>
            <a:r>
              <a:rPr lang="en-US" altLang="zh-CN" dirty="0" smtClean="0">
                <a:latin typeface="FrutigerLTStd-Light"/>
              </a:rPr>
              <a:t>enables DNA </a:t>
            </a:r>
            <a:r>
              <a:rPr lang="en-US" altLang="zh-CN" dirty="0">
                <a:latin typeface="FrutigerLTStd-Light"/>
              </a:rPr>
              <a:t>binding in the absence of a DP subunit as partner; these E2Fs are involved </a:t>
            </a:r>
            <a:r>
              <a:rPr lang="en-US" altLang="zh-CN" dirty="0" smtClean="0">
                <a:latin typeface="FrutigerLTStd-Light"/>
              </a:rPr>
              <a:t>exclusively in </a:t>
            </a:r>
            <a:r>
              <a:rPr lang="en-US" altLang="zh-CN" dirty="0">
                <a:latin typeface="FrutigerLTStd-Light"/>
              </a:rPr>
              <a:t>repression.</a:t>
            </a:r>
            <a:endParaRPr lang="zh-CN" altLang="en-US" dirty="0"/>
          </a:p>
        </p:txBody>
      </p:sp>
    </p:spTree>
    <p:extLst>
      <p:ext uri="{BB962C8B-B14F-4D97-AF65-F5344CB8AC3E}">
        <p14:creationId xmlns:p14="http://schemas.microsoft.com/office/powerpoint/2010/main" val="23361695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figure_08_2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65" y="1575870"/>
            <a:ext cx="6095491" cy="438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798632" y="2338858"/>
            <a:ext cx="5166360" cy="2862322"/>
          </a:xfrm>
          <a:prstGeom prst="rect">
            <a:avLst/>
          </a:prstGeom>
        </p:spPr>
        <p:txBody>
          <a:bodyPr wrap="square">
            <a:spAutoFit/>
          </a:bodyPr>
          <a:lstStyle/>
          <a:p>
            <a:r>
              <a:rPr lang="en-US" altLang="zh-CN" u="sng" dirty="0" err="1">
                <a:latin typeface="FrutigerLTStd-Light"/>
              </a:rPr>
              <a:t>Hypophosphorylated</a:t>
            </a:r>
            <a:r>
              <a:rPr lang="en-US" altLang="zh-CN" u="sng" dirty="0">
                <a:latin typeface="FrutigerLTStd-Light"/>
              </a:rPr>
              <a:t> </a:t>
            </a:r>
            <a:r>
              <a:rPr lang="en-US" altLang="zh-CN" u="sng" dirty="0" err="1">
                <a:latin typeface="FrutigerLTStd-Light"/>
              </a:rPr>
              <a:t>pRb</a:t>
            </a:r>
            <a:r>
              <a:rPr lang="en-US" altLang="zh-CN" u="sng" dirty="0">
                <a:latin typeface="FrutigerLTStd-Light"/>
              </a:rPr>
              <a:t> </a:t>
            </a:r>
            <a:r>
              <a:rPr lang="en-US" altLang="zh-CN" u="sng" dirty="0" smtClean="0">
                <a:latin typeface="FrutigerLTStd-Light"/>
              </a:rPr>
              <a:t>discourages transcription </a:t>
            </a:r>
            <a:r>
              <a:rPr lang="en-US" altLang="zh-CN" u="sng" dirty="0">
                <a:latin typeface="FrutigerLTStd-Light"/>
              </a:rPr>
              <a:t>by attracting </a:t>
            </a:r>
            <a:r>
              <a:rPr lang="en-US" altLang="zh-CN" u="sng" dirty="0" smtClean="0">
                <a:latin typeface="FrutigerLTStd-Light"/>
              </a:rPr>
              <a:t>histone </a:t>
            </a:r>
            <a:r>
              <a:rPr lang="en-US" altLang="zh-CN" u="sng" dirty="0" err="1" smtClean="0">
                <a:latin typeface="FrutigerLTStd-Light"/>
              </a:rPr>
              <a:t>deacetylase</a:t>
            </a:r>
            <a:r>
              <a:rPr lang="en-US" altLang="zh-CN" u="sng" dirty="0" smtClean="0">
                <a:latin typeface="FrutigerLTStd-Light"/>
              </a:rPr>
              <a:t> </a:t>
            </a:r>
            <a:r>
              <a:rPr lang="en-US" altLang="zh-CN" u="sng" dirty="0">
                <a:latin typeface="FrutigerLTStd-Light"/>
              </a:rPr>
              <a:t>(HDAC) enzymes</a:t>
            </a:r>
            <a:r>
              <a:rPr lang="en-US" altLang="zh-CN" dirty="0">
                <a:latin typeface="FrutigerLTStd-Light"/>
              </a:rPr>
              <a:t> </a:t>
            </a:r>
            <a:r>
              <a:rPr lang="en-US" altLang="zh-CN" dirty="0" smtClean="0">
                <a:latin typeface="FrutigerLTStd-Light"/>
              </a:rPr>
              <a:t>to </a:t>
            </a:r>
            <a:r>
              <a:rPr lang="en-US" altLang="zh-CN" dirty="0" err="1" smtClean="0">
                <a:latin typeface="FrutigerLTStd-Light"/>
              </a:rPr>
              <a:t>pRb</a:t>
            </a:r>
            <a:r>
              <a:rPr lang="en-US" altLang="zh-CN" dirty="0" smtClean="0">
                <a:latin typeface="FrutigerLTStd-Light"/>
              </a:rPr>
              <a:t>–E2F </a:t>
            </a:r>
            <a:r>
              <a:rPr lang="en-US" altLang="zh-CN" dirty="0">
                <a:latin typeface="FrutigerLTStd-Light"/>
              </a:rPr>
              <a:t>complexes that are bound, </a:t>
            </a:r>
            <a:r>
              <a:rPr lang="en-US" altLang="zh-CN" dirty="0" smtClean="0">
                <a:latin typeface="FrutigerLTStd-Light"/>
              </a:rPr>
              <a:t>in turn</a:t>
            </a:r>
            <a:r>
              <a:rPr lang="en-US" altLang="zh-CN" dirty="0">
                <a:latin typeface="FrutigerLTStd-Light"/>
              </a:rPr>
              <a:t>, to gene promoters; </a:t>
            </a:r>
            <a:r>
              <a:rPr lang="en-US" altLang="zh-CN" u="sng" dirty="0">
                <a:latin typeface="FrutigerLTStd-Light"/>
              </a:rPr>
              <a:t>these </a:t>
            </a:r>
            <a:r>
              <a:rPr lang="en-US" altLang="zh-CN" u="sng" dirty="0" smtClean="0">
                <a:latin typeface="FrutigerLTStd-Light"/>
              </a:rPr>
              <a:t>enzymes prevent </a:t>
            </a:r>
            <a:r>
              <a:rPr lang="en-US" altLang="zh-CN" u="sng" dirty="0">
                <a:latin typeface="FrutigerLTStd-Light"/>
              </a:rPr>
              <a:t>transcription by removing </a:t>
            </a:r>
            <a:r>
              <a:rPr lang="en-US" altLang="zh-CN" u="sng" dirty="0" smtClean="0">
                <a:latin typeface="FrutigerLTStd-Light"/>
              </a:rPr>
              <a:t>acetyl groups </a:t>
            </a:r>
            <a:r>
              <a:rPr lang="en-US" altLang="zh-CN" u="sng" dirty="0">
                <a:latin typeface="FrutigerLTStd-Light"/>
              </a:rPr>
              <a:t>from nearby histones,</a:t>
            </a:r>
            <a:r>
              <a:rPr lang="en-US" altLang="zh-CN" dirty="0">
                <a:latin typeface="FrutigerLTStd-Light"/>
              </a:rPr>
              <a:t> causing </a:t>
            </a:r>
            <a:r>
              <a:rPr lang="en-US" altLang="zh-CN" dirty="0" smtClean="0">
                <a:latin typeface="FrutigerLTStd-Light"/>
              </a:rPr>
              <a:t>the latter </a:t>
            </a:r>
            <a:r>
              <a:rPr lang="en-US" altLang="zh-CN" dirty="0">
                <a:latin typeface="FrutigerLTStd-Light"/>
              </a:rPr>
              <a:t>to shift into a configuration </a:t>
            </a:r>
            <a:r>
              <a:rPr lang="en-US" altLang="zh-CN" dirty="0" smtClean="0">
                <a:latin typeface="FrutigerLTStd-Light"/>
              </a:rPr>
              <a:t>that is </a:t>
            </a:r>
            <a:r>
              <a:rPr lang="en-US" altLang="zh-CN" dirty="0">
                <a:latin typeface="FrutigerLTStd-Light"/>
              </a:rPr>
              <a:t>incompatible with the progression </a:t>
            </a:r>
            <a:r>
              <a:rPr lang="en-US" altLang="zh-CN" dirty="0" smtClean="0">
                <a:latin typeface="FrutigerLTStd-Light"/>
              </a:rPr>
              <a:t>of RNA </a:t>
            </a:r>
            <a:r>
              <a:rPr lang="en-US" altLang="zh-CN" dirty="0">
                <a:latin typeface="FrutigerLTStd-Light"/>
              </a:rPr>
              <a:t>polymerase through the chromatin</a:t>
            </a:r>
            <a:endParaRPr lang="zh-CN" altLang="en-US" dirty="0"/>
          </a:p>
        </p:txBody>
      </p:sp>
      <p:sp>
        <p:nvSpPr>
          <p:cNvPr id="4" name="Rectangle 3"/>
          <p:cNvSpPr/>
          <p:nvPr/>
        </p:nvSpPr>
        <p:spPr>
          <a:xfrm>
            <a:off x="1667256" y="472363"/>
            <a:ext cx="9704832" cy="461665"/>
          </a:xfrm>
          <a:prstGeom prst="rect">
            <a:avLst/>
          </a:prstGeom>
        </p:spPr>
        <p:txBody>
          <a:bodyPr wrap="square">
            <a:spAutoFit/>
          </a:bodyPr>
          <a:lstStyle/>
          <a:p>
            <a:r>
              <a:rPr lang="en-US" altLang="zh-CN" sz="2400" b="1" dirty="0">
                <a:solidFill>
                  <a:srgbClr val="1271FF"/>
                </a:solidFill>
                <a:latin typeface="FrutigerLTStd-Bold"/>
              </a:rPr>
              <a:t>Figure 8.24 </a:t>
            </a:r>
            <a:r>
              <a:rPr lang="en-US" altLang="zh-CN" sz="2400" b="1" dirty="0">
                <a:solidFill>
                  <a:srgbClr val="000000"/>
                </a:solidFill>
                <a:latin typeface="FrutigerLTStd-Bold"/>
              </a:rPr>
              <a:t>Modification </a:t>
            </a:r>
            <a:r>
              <a:rPr lang="en-US" altLang="zh-CN" sz="2400" b="1" dirty="0" smtClean="0">
                <a:solidFill>
                  <a:srgbClr val="000000"/>
                </a:solidFill>
                <a:latin typeface="FrutigerLTStd-Bold"/>
              </a:rPr>
              <a:t>of chromatin </a:t>
            </a:r>
            <a:r>
              <a:rPr lang="en-US" altLang="zh-CN" sz="2400" b="1" dirty="0">
                <a:solidFill>
                  <a:srgbClr val="000000"/>
                </a:solidFill>
                <a:latin typeface="FrutigerLTStd-Bold"/>
              </a:rPr>
              <a:t>by pocket proteins</a:t>
            </a:r>
            <a:endParaRPr lang="zh-CN" altLang="en-US" sz="2400" dirty="0"/>
          </a:p>
        </p:txBody>
      </p:sp>
    </p:spTree>
    <p:extLst>
      <p:ext uri="{BB962C8B-B14F-4D97-AF65-F5344CB8AC3E}">
        <p14:creationId xmlns:p14="http://schemas.microsoft.com/office/powerpoint/2010/main" val="4987809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figure_08_24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217" y="2093976"/>
            <a:ext cx="5552113" cy="3271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501384" y="2760463"/>
            <a:ext cx="5366708" cy="1938992"/>
          </a:xfrm>
          <a:prstGeom prst="rect">
            <a:avLst/>
          </a:prstGeom>
        </p:spPr>
        <p:txBody>
          <a:bodyPr wrap="square">
            <a:spAutoFit/>
          </a:bodyPr>
          <a:lstStyle/>
          <a:p>
            <a:r>
              <a:rPr lang="en-US" altLang="zh-CN" sz="2000" dirty="0">
                <a:latin typeface="FrutigerLTStd-Light"/>
              </a:rPr>
              <a:t>Conversely, </a:t>
            </a:r>
            <a:r>
              <a:rPr lang="en-US" altLang="zh-CN" sz="2000" dirty="0" smtClean="0">
                <a:latin typeface="FrutigerLTStd-Light"/>
              </a:rPr>
              <a:t>when the </a:t>
            </a:r>
            <a:r>
              <a:rPr lang="en-US" altLang="zh-CN" sz="2000" dirty="0">
                <a:latin typeface="FrutigerLTStd-Light"/>
              </a:rPr>
              <a:t>E2Fs are not </a:t>
            </a:r>
            <a:r>
              <a:rPr lang="en-US" altLang="zh-CN" sz="2000" dirty="0" err="1">
                <a:latin typeface="FrutigerLTStd-Light"/>
              </a:rPr>
              <a:t>complexed</a:t>
            </a:r>
            <a:r>
              <a:rPr lang="en-US" altLang="zh-CN" sz="2000" dirty="0">
                <a:latin typeface="FrutigerLTStd-Light"/>
              </a:rPr>
              <a:t> with </a:t>
            </a:r>
            <a:r>
              <a:rPr lang="en-US" altLang="zh-CN" sz="2000" dirty="0" err="1" smtClean="0">
                <a:latin typeface="FrutigerLTStd-Light"/>
              </a:rPr>
              <a:t>pRb</a:t>
            </a:r>
            <a:r>
              <a:rPr lang="en-US" altLang="zh-CN" sz="2000" dirty="0" smtClean="0">
                <a:latin typeface="FrutigerLTStd-Light"/>
              </a:rPr>
              <a:t> (or </a:t>
            </a:r>
            <a:r>
              <a:rPr lang="en-US" altLang="zh-CN" sz="2000" dirty="0">
                <a:latin typeface="FrutigerLTStd-Light"/>
              </a:rPr>
              <a:t>its p107 and p130 cousins), </a:t>
            </a:r>
            <a:r>
              <a:rPr lang="en-US" altLang="zh-CN" sz="2000" dirty="0" smtClean="0">
                <a:latin typeface="FrutigerLTStd-Light"/>
              </a:rPr>
              <a:t>they attract </a:t>
            </a:r>
            <a:r>
              <a:rPr lang="en-US" altLang="zh-CN" sz="2000" dirty="0">
                <a:latin typeface="FrutigerLTStd-Light"/>
              </a:rPr>
              <a:t>histone </a:t>
            </a:r>
            <a:r>
              <a:rPr lang="en-US" altLang="zh-CN" sz="2000" dirty="0" err="1">
                <a:latin typeface="FrutigerLTStd-Light"/>
              </a:rPr>
              <a:t>acetylases</a:t>
            </a:r>
            <a:r>
              <a:rPr lang="en-US" altLang="zh-CN" sz="2000" dirty="0">
                <a:latin typeface="FrutigerLTStd-Light"/>
              </a:rPr>
              <a:t> (</a:t>
            </a:r>
            <a:r>
              <a:rPr lang="en-US" altLang="zh-CN" sz="2000" i="1" dirty="0">
                <a:latin typeface="FrutigerLTStd-LightItalic"/>
              </a:rPr>
              <a:t>red</a:t>
            </a:r>
            <a:r>
              <a:rPr lang="en-US" altLang="zh-CN" sz="2000" dirty="0">
                <a:latin typeface="FrutigerLTStd-Light"/>
              </a:rPr>
              <a:t>), </a:t>
            </a:r>
            <a:r>
              <a:rPr lang="en-US" altLang="zh-CN" sz="2000" dirty="0" smtClean="0">
                <a:latin typeface="FrutigerLTStd-Light"/>
              </a:rPr>
              <a:t>which place </a:t>
            </a:r>
            <a:r>
              <a:rPr lang="en-US" altLang="zh-CN" sz="2000" dirty="0">
                <a:latin typeface="FrutigerLTStd-Light"/>
              </a:rPr>
              <a:t>chromatin in a configuration that </a:t>
            </a:r>
            <a:r>
              <a:rPr lang="en-US" altLang="zh-CN" sz="2000" dirty="0" smtClean="0">
                <a:latin typeface="FrutigerLTStd-Light"/>
              </a:rPr>
              <a:t>is conducive </a:t>
            </a:r>
            <a:r>
              <a:rPr lang="en-US" altLang="zh-CN" sz="2000" dirty="0">
                <a:latin typeface="FrutigerLTStd-Light"/>
              </a:rPr>
              <a:t>for transcription.</a:t>
            </a:r>
            <a:endParaRPr lang="zh-CN" altLang="en-US" sz="2000" dirty="0"/>
          </a:p>
        </p:txBody>
      </p:sp>
      <p:sp>
        <p:nvSpPr>
          <p:cNvPr id="4" name="Rectangle 3"/>
          <p:cNvSpPr/>
          <p:nvPr/>
        </p:nvSpPr>
        <p:spPr>
          <a:xfrm>
            <a:off x="1447800" y="673531"/>
            <a:ext cx="9704832" cy="461665"/>
          </a:xfrm>
          <a:prstGeom prst="rect">
            <a:avLst/>
          </a:prstGeom>
        </p:spPr>
        <p:txBody>
          <a:bodyPr wrap="square">
            <a:spAutoFit/>
          </a:bodyPr>
          <a:lstStyle/>
          <a:p>
            <a:r>
              <a:rPr lang="en-US" altLang="zh-CN" sz="2400" b="1" dirty="0">
                <a:solidFill>
                  <a:srgbClr val="1271FF"/>
                </a:solidFill>
                <a:latin typeface="FrutigerLTStd-Bold"/>
              </a:rPr>
              <a:t>Figure 8.24 </a:t>
            </a:r>
            <a:r>
              <a:rPr lang="en-US" altLang="zh-CN" sz="2400" b="1" dirty="0">
                <a:solidFill>
                  <a:srgbClr val="000000"/>
                </a:solidFill>
                <a:latin typeface="FrutigerLTStd-Bold"/>
              </a:rPr>
              <a:t>Modification </a:t>
            </a:r>
            <a:r>
              <a:rPr lang="en-US" altLang="zh-CN" sz="2400" b="1" dirty="0" smtClean="0">
                <a:solidFill>
                  <a:srgbClr val="000000"/>
                </a:solidFill>
                <a:latin typeface="FrutigerLTStd-Bold"/>
              </a:rPr>
              <a:t>of chromatin </a:t>
            </a:r>
            <a:r>
              <a:rPr lang="en-US" altLang="zh-CN" sz="2400" b="1" dirty="0">
                <a:solidFill>
                  <a:srgbClr val="000000"/>
                </a:solidFill>
                <a:latin typeface="FrutigerLTStd-Bold"/>
              </a:rPr>
              <a:t>by pocket proteins</a:t>
            </a:r>
            <a:endParaRPr lang="zh-CN" altLang="en-US" sz="2400" dirty="0"/>
          </a:p>
        </p:txBody>
      </p:sp>
    </p:spTree>
    <p:extLst>
      <p:ext uri="{BB962C8B-B14F-4D97-AF65-F5344CB8AC3E}">
        <p14:creationId xmlns:p14="http://schemas.microsoft.com/office/powerpoint/2010/main" val="37498359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7034" y="846162"/>
            <a:ext cx="8315097" cy="646331"/>
          </a:xfrm>
          <a:prstGeom prst="rect">
            <a:avLst/>
          </a:prstGeom>
          <a:noFill/>
        </p:spPr>
        <p:txBody>
          <a:bodyPr wrap="none" rtlCol="0">
            <a:spAutoFit/>
          </a:bodyPr>
          <a:lstStyle/>
          <a:p>
            <a:r>
              <a:rPr lang="en-US" altLang="zh-CN" sz="3600" dirty="0" smtClean="0">
                <a:latin typeface="Arial Unicode MS" panose="020B0604020202020204" pitchFamily="34" charset="-122"/>
                <a:ea typeface="Arial Unicode MS" panose="020B0604020202020204" pitchFamily="34" charset="-122"/>
                <a:cs typeface="Arial Unicode MS" panose="020B0604020202020204" pitchFamily="34" charset="-122"/>
              </a:rPr>
              <a:t>E2F transcriptional targets in cell cycle</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Rectangle 4"/>
          <p:cNvSpPr/>
          <p:nvPr/>
        </p:nvSpPr>
        <p:spPr>
          <a:xfrm>
            <a:off x="843412" y="2571041"/>
            <a:ext cx="10422343" cy="3000821"/>
          </a:xfrm>
          <a:prstGeom prst="rect">
            <a:avLst/>
          </a:prstGeom>
        </p:spPr>
        <p:txBody>
          <a:bodyPr wrap="square">
            <a:spAutoFit/>
          </a:bodyPr>
          <a:lstStyle/>
          <a:p>
            <a:pPr>
              <a:lnSpc>
                <a:spcPct val="150000"/>
              </a:lnSpc>
            </a:pPr>
            <a:r>
              <a:rPr lang="zh-CN" altLang="en-US"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Cell cycle</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CCNA1,2, CCND1,2, CDK2, MYB, E2F1,2,3, TFDP1, CDC25A</a:t>
            </a:r>
          </a:p>
          <a:p>
            <a:pPr>
              <a:lnSpc>
                <a:spcPct val="150000"/>
              </a:lnSpc>
            </a:pPr>
            <a:r>
              <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rPr>
              <a:t>Negative regulators</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E2F7, RB1, TP107, TP21</a:t>
            </a:r>
          </a:p>
          <a:p>
            <a:pPr>
              <a:lnSpc>
                <a:spcPct val="150000"/>
              </a:lnSpc>
            </a:pPr>
            <a:r>
              <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rPr>
              <a:t>Checkpoints</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TP53, BRCA1,2, BUB1</a:t>
            </a:r>
          </a:p>
          <a:p>
            <a:pPr>
              <a:lnSpc>
                <a:spcPct val="150000"/>
              </a:lnSpc>
            </a:pPr>
            <a:r>
              <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rPr>
              <a:t>Apoptosis</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TP73, APAF1, CASP3,7,8, MAP3K5,14</a:t>
            </a:r>
          </a:p>
          <a:p>
            <a:pPr>
              <a:lnSpc>
                <a:spcPct val="150000"/>
              </a:lnSpc>
            </a:pPr>
            <a:r>
              <a:rPr lang="zh-CN" altLang="en-US"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Nucleotide synthesis</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thymidine kinase (tk), thymidylate synthase (ts), DHFR</a:t>
            </a:r>
          </a:p>
          <a:p>
            <a:pPr>
              <a:lnSpc>
                <a:spcPct val="150000"/>
              </a:lnSpc>
            </a:pPr>
            <a:r>
              <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rPr>
              <a:t>DNA repair</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BARD1, RAD51, UNG1,2, FANCA, FANCC, FANCJ</a:t>
            </a:r>
          </a:p>
          <a:p>
            <a:pPr>
              <a:lnSpc>
                <a:spcPct val="150000"/>
              </a:lnSpc>
            </a:pPr>
            <a:r>
              <a:rPr lang="zh-CN" altLang="en-US"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DNA replication</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PCNA, histone H2A, DNA pol\alpha and \delta, RPA1,2,3, CDC6, MCM2,3,4,5,6,7</a:t>
            </a:r>
          </a:p>
        </p:txBody>
      </p:sp>
    </p:spTree>
    <p:extLst>
      <p:ext uri="{BB962C8B-B14F-4D97-AF65-F5344CB8AC3E}">
        <p14:creationId xmlns:p14="http://schemas.microsoft.com/office/powerpoint/2010/main" val="24560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figure_08_2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24" y="241301"/>
            <a:ext cx="3681413"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105400" y="2743385"/>
            <a:ext cx="6096000" cy="1200329"/>
          </a:xfrm>
          <a:prstGeom prst="rect">
            <a:avLst/>
          </a:prstGeom>
        </p:spPr>
        <p:txBody>
          <a:bodyPr>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irreversibility of certain key steps in cell</a:t>
            </a:r>
          </a:p>
          <a:p>
            <a:r>
              <a:rPr lang="en-US" altLang="zh-CN" dirty="0">
                <a:solidFill>
                  <a:srgbClr val="000000"/>
                </a:solidFill>
                <a:latin typeface="FrutigerLTStd-Light"/>
              </a:rPr>
              <a:t>cycle progression and the rapidity of their execution is </a:t>
            </a:r>
            <a:r>
              <a:rPr lang="en-US" altLang="zh-CN" dirty="0" smtClean="0">
                <a:solidFill>
                  <a:srgbClr val="000000"/>
                </a:solidFill>
                <a:latin typeface="FrutigerLTStd-Light"/>
              </a:rPr>
              <a:t>ensured, in </a:t>
            </a:r>
            <a:r>
              <a:rPr lang="en-US" altLang="zh-CN" dirty="0">
                <a:solidFill>
                  <a:srgbClr val="000000"/>
                </a:solidFill>
                <a:latin typeface="FrutigerLTStd-Light"/>
              </a:rPr>
              <a:t>part, by the activation of certain positive-feedback loops.</a:t>
            </a:r>
            <a:endParaRPr lang="zh-CN" altLang="en-US" dirty="0"/>
          </a:p>
        </p:txBody>
      </p:sp>
      <p:sp>
        <p:nvSpPr>
          <p:cNvPr id="2" name="Rectangle 1"/>
          <p:cNvSpPr/>
          <p:nvPr/>
        </p:nvSpPr>
        <p:spPr>
          <a:xfrm>
            <a:off x="3873917" y="391233"/>
            <a:ext cx="8031480" cy="954107"/>
          </a:xfrm>
          <a:prstGeom prst="rect">
            <a:avLst/>
          </a:prstGeom>
        </p:spPr>
        <p:txBody>
          <a:bodyPr wrap="square">
            <a:spAutoFit/>
          </a:bodyPr>
          <a:lstStyle/>
          <a:p>
            <a:pPr algn="ctr"/>
            <a:r>
              <a:rPr lang="en-US" altLang="zh-CN" sz="2800" b="1" dirty="0">
                <a:solidFill>
                  <a:srgbClr val="1271FF"/>
                </a:solidFill>
                <a:latin typeface="FrutigerLTStd-Bold"/>
              </a:rPr>
              <a:t>Figure 8.25 </a:t>
            </a:r>
            <a:r>
              <a:rPr lang="en-US" altLang="zh-CN" sz="2800" b="1" dirty="0">
                <a:solidFill>
                  <a:srgbClr val="000000"/>
                </a:solidFill>
                <a:latin typeface="FrutigerLTStd-Bold"/>
              </a:rPr>
              <a:t>Positive-feedback loops and the irreversibility of cell cycle advance </a:t>
            </a:r>
            <a:endParaRPr lang="zh-CN" altLang="en-US" sz="2800" dirty="0"/>
          </a:p>
        </p:txBody>
      </p:sp>
    </p:spTree>
    <p:extLst>
      <p:ext uri="{BB962C8B-B14F-4D97-AF65-F5344CB8AC3E}">
        <p14:creationId xmlns:p14="http://schemas.microsoft.com/office/powerpoint/2010/main" val="20906644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figure_08_25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53" y="489712"/>
            <a:ext cx="5527675" cy="630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77000" y="2635423"/>
            <a:ext cx="4971288" cy="2308324"/>
          </a:xfrm>
          <a:prstGeom prst="rect">
            <a:avLst/>
          </a:prstGeom>
        </p:spPr>
        <p:txBody>
          <a:bodyPr wrap="square">
            <a:spAutoFit/>
          </a:bodyPr>
          <a:lstStyle/>
          <a:p>
            <a:r>
              <a:rPr lang="en-US" altLang="zh-CN" dirty="0">
                <a:latin typeface="FrutigerLTStd-Light"/>
              </a:rPr>
              <a:t>The activation of a small number </a:t>
            </a:r>
            <a:r>
              <a:rPr lang="en-US" altLang="zh-CN" dirty="0" smtClean="0">
                <a:latin typeface="FrutigerLTStd-Light"/>
              </a:rPr>
              <a:t>of E–CDK2 </a:t>
            </a:r>
            <a:r>
              <a:rPr lang="en-US" altLang="zh-CN" dirty="0">
                <a:latin typeface="FrutigerLTStd-Light"/>
              </a:rPr>
              <a:t>complexes enables the latter to phosphorylate </a:t>
            </a:r>
            <a:r>
              <a:rPr lang="en-US" altLang="zh-CN" dirty="0" smtClean="0">
                <a:latin typeface="FrutigerLTStd-Light"/>
              </a:rPr>
              <a:t>p27Kip1,marking </a:t>
            </a:r>
            <a:r>
              <a:rPr lang="en-US" altLang="zh-CN" dirty="0">
                <a:latin typeface="FrutigerLTStd-Light"/>
              </a:rPr>
              <a:t>it for </a:t>
            </a:r>
            <a:r>
              <a:rPr lang="en-US" altLang="zh-CN" dirty="0" err="1">
                <a:latin typeface="FrutigerLTStd-Light"/>
              </a:rPr>
              <a:t>ubiquitylation</a:t>
            </a:r>
            <a:r>
              <a:rPr lang="en-US" altLang="zh-CN" dirty="0">
                <a:latin typeface="FrutigerLTStd-Light"/>
              </a:rPr>
              <a:t>. The </a:t>
            </a:r>
            <a:r>
              <a:rPr lang="en-US" altLang="zh-CN" dirty="0" smtClean="0">
                <a:latin typeface="FrutigerLTStd-Light"/>
              </a:rPr>
              <a:t>consequent degradation of this </a:t>
            </a:r>
            <a:r>
              <a:rPr lang="en-US" altLang="zh-CN" dirty="0">
                <a:latin typeface="FrutigerLTStd-Light"/>
              </a:rPr>
              <a:t>p27Kip1 liberates more E–CDK2 complexes from </a:t>
            </a:r>
            <a:r>
              <a:rPr lang="en-US" altLang="zh-CN" dirty="0" smtClean="0">
                <a:latin typeface="FrutigerLTStd-Light"/>
              </a:rPr>
              <a:t>inhibition by </a:t>
            </a:r>
            <a:r>
              <a:rPr lang="en-US" altLang="zh-CN" dirty="0">
                <a:latin typeface="FrutigerLTStd-Light"/>
              </a:rPr>
              <a:t>p27Kip1, allowing this process to repeat itself and amplify </a:t>
            </a:r>
            <a:r>
              <a:rPr lang="en-US" altLang="zh-CN" dirty="0" smtClean="0">
                <a:latin typeface="FrutigerLTStd-Light"/>
              </a:rPr>
              <a:t>its effects</a:t>
            </a:r>
            <a:r>
              <a:rPr lang="en-US" altLang="zh-CN" dirty="0">
                <a:latin typeface="FrutigerLTStd-Light"/>
              </a:rPr>
              <a:t>.</a:t>
            </a:r>
            <a:endParaRPr lang="zh-CN" altLang="en-US" dirty="0"/>
          </a:p>
        </p:txBody>
      </p:sp>
      <p:sp>
        <p:nvSpPr>
          <p:cNvPr id="5" name="Rectangle 4"/>
          <p:cNvSpPr/>
          <p:nvPr/>
        </p:nvSpPr>
        <p:spPr>
          <a:xfrm>
            <a:off x="4398264" y="764908"/>
            <a:ext cx="7178040" cy="830997"/>
          </a:xfrm>
          <a:prstGeom prst="rect">
            <a:avLst/>
          </a:prstGeom>
        </p:spPr>
        <p:txBody>
          <a:bodyPr wrap="square">
            <a:spAutoFit/>
          </a:bodyPr>
          <a:lstStyle/>
          <a:p>
            <a:pPr algn="ctr"/>
            <a:r>
              <a:rPr lang="en-US" altLang="zh-CN" sz="2400" b="1" dirty="0">
                <a:solidFill>
                  <a:srgbClr val="1271FF"/>
                </a:solidFill>
                <a:latin typeface="FrutigerLTStd-Bold"/>
              </a:rPr>
              <a:t>Figure 8.25 </a:t>
            </a:r>
            <a:r>
              <a:rPr lang="en-US" altLang="zh-CN" sz="2400" b="1" dirty="0">
                <a:solidFill>
                  <a:srgbClr val="000000"/>
                </a:solidFill>
                <a:latin typeface="FrutigerLTStd-Bold"/>
              </a:rPr>
              <a:t>Positive-feedback loops and the irreversibility of cell cycle advance </a:t>
            </a:r>
            <a:endParaRPr lang="zh-CN" altLang="en-US" sz="2400" dirty="0"/>
          </a:p>
        </p:txBody>
      </p:sp>
    </p:spTree>
    <p:extLst>
      <p:ext uri="{BB962C8B-B14F-4D97-AF65-F5344CB8AC3E}">
        <p14:creationId xmlns:p14="http://schemas.microsoft.com/office/powerpoint/2010/main" val="3664634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0476" y="3927009"/>
            <a:ext cx="10671048" cy="1137106"/>
          </a:xfrm>
          <a:prstGeom prst="rect">
            <a:avLst/>
          </a:prstGeom>
        </p:spPr>
        <p:txBody>
          <a:bodyPr wrap="square">
            <a:spAutoFit/>
          </a:bodyPr>
          <a:lstStyle/>
          <a:p>
            <a:pPr>
              <a:lnSpc>
                <a:spcPct val="150000"/>
              </a:lnSpc>
            </a:pPr>
            <a:r>
              <a:rPr lang="en-US" altLang="zh-CN" sz="2400" dirty="0" smtClean="0">
                <a:latin typeface="UtopiaStd-Regular"/>
              </a:rPr>
              <a:t>Growth </a:t>
            </a:r>
            <a:r>
              <a:rPr lang="en-US" altLang="zh-CN" sz="2400" dirty="0">
                <a:latin typeface="UtopiaStd-Regular"/>
              </a:rPr>
              <a:t>factors </a:t>
            </a:r>
            <a:r>
              <a:rPr lang="en-US" altLang="zh-CN" sz="2400" dirty="0">
                <a:latin typeface="TimesNewRomanPSMT"/>
              </a:rPr>
              <a:t>→ </a:t>
            </a:r>
            <a:r>
              <a:rPr lang="en-US" altLang="zh-CN" sz="2400" dirty="0">
                <a:latin typeface="UtopiaStd-Regular"/>
              </a:rPr>
              <a:t>growth factor receptors </a:t>
            </a:r>
            <a:r>
              <a:rPr lang="en-US" altLang="zh-CN" sz="2400" dirty="0">
                <a:latin typeface="TimesNewRomanPSMT"/>
              </a:rPr>
              <a:t>→ </a:t>
            </a:r>
            <a:r>
              <a:rPr lang="en-US" altLang="zh-CN" sz="2400" dirty="0" err="1">
                <a:latin typeface="UtopiaStd-Regular"/>
              </a:rPr>
              <a:t>Ras</a:t>
            </a:r>
            <a:r>
              <a:rPr lang="en-US" altLang="zh-CN" sz="2400" dirty="0">
                <a:latin typeface="UtopiaStd-Regular"/>
              </a:rPr>
              <a:t> </a:t>
            </a:r>
            <a:r>
              <a:rPr lang="en-US" altLang="zh-CN" sz="2400" dirty="0">
                <a:latin typeface="TimesNewRomanPSMT"/>
              </a:rPr>
              <a:t>→ </a:t>
            </a:r>
            <a:r>
              <a:rPr lang="en-US" altLang="zh-CN" sz="2400" dirty="0" err="1">
                <a:latin typeface="UtopiaStd-Regular"/>
              </a:rPr>
              <a:t>cyclins</a:t>
            </a:r>
            <a:r>
              <a:rPr lang="en-US" altLang="zh-CN" sz="2400" dirty="0">
                <a:latin typeface="UtopiaStd-Regular"/>
              </a:rPr>
              <a:t> D1 and E </a:t>
            </a:r>
            <a:r>
              <a:rPr lang="en-US" altLang="zh-CN" sz="2400" dirty="0">
                <a:latin typeface="TimesNewRomanPSMT"/>
              </a:rPr>
              <a:t>→ </a:t>
            </a:r>
            <a:r>
              <a:rPr lang="en-US" altLang="zh-CN" sz="2400" dirty="0" smtClean="0">
                <a:latin typeface="UtopiaStd-Regular"/>
              </a:rPr>
              <a:t>inactivation of </a:t>
            </a:r>
            <a:r>
              <a:rPr lang="en-US" altLang="zh-CN" sz="2400" dirty="0" err="1">
                <a:latin typeface="UtopiaStd-Regular"/>
              </a:rPr>
              <a:t>pRb</a:t>
            </a:r>
            <a:r>
              <a:rPr lang="en-US" altLang="zh-CN" sz="2400" dirty="0">
                <a:latin typeface="UtopiaStd-Regular"/>
              </a:rPr>
              <a:t> </a:t>
            </a:r>
            <a:r>
              <a:rPr lang="en-US" altLang="zh-CN" sz="2400" dirty="0">
                <a:latin typeface="TimesNewRomanPSMT"/>
              </a:rPr>
              <a:t>→ </a:t>
            </a:r>
            <a:r>
              <a:rPr lang="en-US" altLang="zh-CN" sz="2400" dirty="0">
                <a:latin typeface="UtopiaStd-Regular"/>
              </a:rPr>
              <a:t>activation of E2Fs </a:t>
            </a:r>
            <a:r>
              <a:rPr lang="en-US" altLang="zh-CN" sz="2400" dirty="0">
                <a:latin typeface="TimesNewRomanPSMT"/>
              </a:rPr>
              <a:t>→ </a:t>
            </a:r>
            <a:r>
              <a:rPr lang="en-US" altLang="zh-CN" sz="2400" dirty="0">
                <a:latin typeface="UtopiaStd-Regular"/>
              </a:rPr>
              <a:t>S-phase entrance</a:t>
            </a:r>
            <a:endParaRPr lang="zh-CN" altLang="en-US" sz="2400" dirty="0"/>
          </a:p>
        </p:txBody>
      </p:sp>
      <p:sp>
        <p:nvSpPr>
          <p:cNvPr id="4" name="Rectangle 3"/>
          <p:cNvSpPr/>
          <p:nvPr/>
        </p:nvSpPr>
        <p:spPr>
          <a:xfrm>
            <a:off x="1264920" y="1431143"/>
            <a:ext cx="9662160"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8.8 A variety of </a:t>
            </a:r>
            <a:r>
              <a:rPr lang="en-US" altLang="zh-CN" sz="2800" dirty="0" err="1">
                <a:solidFill>
                  <a:srgbClr val="1271FF"/>
                </a:solidFill>
                <a:latin typeface="ACaslonPro-Regular"/>
              </a:rPr>
              <a:t>mitogenic</a:t>
            </a:r>
            <a:r>
              <a:rPr lang="en-US" altLang="zh-CN" sz="2800" dirty="0">
                <a:solidFill>
                  <a:srgbClr val="1271FF"/>
                </a:solidFill>
                <a:latin typeface="ACaslonPro-Regular"/>
              </a:rPr>
              <a:t> signaling pathways control </a:t>
            </a:r>
            <a:r>
              <a:rPr lang="en-US" altLang="zh-CN" sz="2800" dirty="0" smtClean="0">
                <a:solidFill>
                  <a:srgbClr val="1271FF"/>
                </a:solidFill>
                <a:latin typeface="ACaslonPro-Regular"/>
              </a:rPr>
              <a:t>the phosphorylation </a:t>
            </a:r>
            <a:r>
              <a:rPr lang="en-US" altLang="zh-CN" sz="2800" dirty="0">
                <a:solidFill>
                  <a:srgbClr val="1271FF"/>
                </a:solidFill>
                <a:latin typeface="ACaslonPro-Regular"/>
              </a:rPr>
              <a:t>state of </a:t>
            </a:r>
            <a:r>
              <a:rPr lang="en-US" altLang="zh-CN" sz="2800" dirty="0" err="1">
                <a:solidFill>
                  <a:srgbClr val="1271FF"/>
                </a:solidFill>
                <a:latin typeface="ACaslonPro-Regular"/>
              </a:rPr>
              <a:t>pRb</a:t>
            </a:r>
            <a:endParaRPr lang="zh-CN" altLang="en-US" sz="2800" dirty="0"/>
          </a:p>
        </p:txBody>
      </p:sp>
    </p:spTree>
    <p:extLst>
      <p:ext uri="{BB962C8B-B14F-4D97-AF65-F5344CB8AC3E}">
        <p14:creationId xmlns:p14="http://schemas.microsoft.com/office/powerpoint/2010/main" val="1019027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figure_08_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52" y="279400"/>
            <a:ext cx="4954588"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459032" y="3106628"/>
            <a:ext cx="5769800" cy="1477328"/>
          </a:xfrm>
          <a:prstGeom prst="rect">
            <a:avLst/>
          </a:prstGeom>
        </p:spPr>
        <p:txBody>
          <a:bodyPr wrap="square">
            <a:spAutoFit/>
          </a:bodyPr>
          <a:lstStyle/>
          <a:p>
            <a:pPr>
              <a:lnSpc>
                <a:spcPct val="150000"/>
              </a:lnSpc>
            </a:pPr>
            <a:r>
              <a:rPr lang="en-US" altLang="zh-CN" sz="2000" dirty="0">
                <a:latin typeface="FrutigerLTStd-Light"/>
              </a:rPr>
              <a:t>A variety </a:t>
            </a:r>
            <a:r>
              <a:rPr lang="en-US" altLang="zh-CN" sz="2000" dirty="0" smtClean="0">
                <a:latin typeface="FrutigerLTStd-Light"/>
              </a:rPr>
              <a:t>of signaling </a:t>
            </a:r>
            <a:r>
              <a:rPr lang="en-US" altLang="zh-CN" sz="2000" dirty="0">
                <a:latin typeface="FrutigerLTStd-Light"/>
              </a:rPr>
              <a:t>pathways </a:t>
            </a:r>
            <a:r>
              <a:rPr lang="en-US" altLang="zh-CN" sz="2000" dirty="0" smtClean="0">
                <a:latin typeface="FrutigerLTStd-Light"/>
              </a:rPr>
              <a:t>transducing </a:t>
            </a:r>
            <a:r>
              <a:rPr lang="en-US" altLang="zh-CN" sz="2000" dirty="0" err="1" smtClean="0">
                <a:latin typeface="FrutigerLTStd-Light"/>
              </a:rPr>
              <a:t>mitogenic</a:t>
            </a:r>
            <a:r>
              <a:rPr lang="en-US" altLang="zh-CN" sz="2000" dirty="0" smtClean="0">
                <a:latin typeface="FrutigerLTStd-Light"/>
              </a:rPr>
              <a:t> </a:t>
            </a:r>
            <a:r>
              <a:rPr lang="en-US" altLang="zh-CN" sz="2000" dirty="0">
                <a:latin typeface="FrutigerLTStd-Light"/>
              </a:rPr>
              <a:t>signals modulate the </a:t>
            </a:r>
            <a:r>
              <a:rPr lang="en-US" altLang="zh-CN" sz="2000" dirty="0" smtClean="0">
                <a:latin typeface="FrutigerLTStd-Light"/>
              </a:rPr>
              <a:t>levels of </a:t>
            </a:r>
            <a:r>
              <a:rPr lang="en-US" altLang="zh-CN" sz="2000" dirty="0" err="1">
                <a:latin typeface="FrutigerLTStd-Light"/>
              </a:rPr>
              <a:t>cyclin</a:t>
            </a:r>
            <a:r>
              <a:rPr lang="en-US" altLang="zh-CN" sz="2000" dirty="0">
                <a:latin typeface="FrutigerLTStd-Light"/>
              </a:rPr>
              <a:t> D1. </a:t>
            </a:r>
            <a:endParaRPr lang="zh-CN" altLang="en-US" sz="2000" dirty="0"/>
          </a:p>
        </p:txBody>
      </p:sp>
      <p:sp>
        <p:nvSpPr>
          <p:cNvPr id="4" name="Rectangle 3"/>
          <p:cNvSpPr/>
          <p:nvPr/>
        </p:nvSpPr>
        <p:spPr>
          <a:xfrm>
            <a:off x="5050536" y="279400"/>
            <a:ext cx="6096000" cy="830997"/>
          </a:xfrm>
          <a:prstGeom prst="rect">
            <a:avLst/>
          </a:prstGeom>
        </p:spPr>
        <p:txBody>
          <a:bodyPr>
            <a:spAutoFit/>
          </a:bodyPr>
          <a:lstStyle/>
          <a:p>
            <a:pPr algn="ctr"/>
            <a:r>
              <a:rPr lang="en-US" altLang="zh-CN" sz="2400" b="1" dirty="0">
                <a:solidFill>
                  <a:srgbClr val="1271FF"/>
                </a:solidFill>
                <a:latin typeface="FrutigerLTStd-Bold"/>
              </a:rPr>
              <a:t>Figure 8.26 </a:t>
            </a:r>
            <a:r>
              <a:rPr lang="en-US" altLang="zh-CN" sz="2400" b="1" dirty="0">
                <a:solidFill>
                  <a:srgbClr val="000000"/>
                </a:solidFill>
                <a:latin typeface="FrutigerLTStd-Bold"/>
              </a:rPr>
              <a:t>Countervailing controls</a:t>
            </a:r>
          </a:p>
          <a:p>
            <a:pPr algn="ctr"/>
            <a:r>
              <a:rPr lang="en-US" altLang="zh-CN" sz="2400" b="1" dirty="0">
                <a:solidFill>
                  <a:srgbClr val="000000"/>
                </a:solidFill>
                <a:latin typeface="FrutigerLTStd-Bold"/>
              </a:rPr>
              <a:t>on </a:t>
            </a:r>
            <a:r>
              <a:rPr lang="en-US" altLang="zh-CN" sz="2400" b="1" dirty="0" err="1">
                <a:solidFill>
                  <a:srgbClr val="000000"/>
                </a:solidFill>
                <a:latin typeface="FrutigerLTStd-Bold"/>
              </a:rPr>
              <a:t>cyclin</a:t>
            </a:r>
            <a:r>
              <a:rPr lang="en-US" altLang="zh-CN" sz="2400" b="1" dirty="0">
                <a:solidFill>
                  <a:srgbClr val="000000"/>
                </a:solidFill>
                <a:latin typeface="FrutigerLTStd-Bold"/>
              </a:rPr>
              <a:t> D1 levels</a:t>
            </a:r>
            <a:endParaRPr lang="zh-CN" altLang="en-US" sz="2400" dirty="0"/>
          </a:p>
        </p:txBody>
      </p:sp>
    </p:spTree>
    <p:extLst>
      <p:ext uri="{BB962C8B-B14F-4D97-AF65-F5344CB8AC3E}">
        <p14:creationId xmlns:p14="http://schemas.microsoft.com/office/powerpoint/2010/main" val="39960263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2" descr="table_08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493" y="369824"/>
            <a:ext cx="6581775" cy="604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44830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1412" y="708767"/>
            <a:ext cx="9107424"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8.9 The </a:t>
            </a:r>
            <a:r>
              <a:rPr lang="en-US" altLang="zh-CN" sz="2800" dirty="0" err="1">
                <a:solidFill>
                  <a:srgbClr val="1271FF"/>
                </a:solidFill>
                <a:latin typeface="ACaslonPro-Regular"/>
              </a:rPr>
              <a:t>Myc</a:t>
            </a:r>
            <a:r>
              <a:rPr lang="en-US" altLang="zh-CN" sz="2800" dirty="0">
                <a:solidFill>
                  <a:srgbClr val="1271FF"/>
                </a:solidFill>
                <a:latin typeface="ACaslonPro-Regular"/>
              </a:rPr>
              <a:t> protein governs decisions to proliferate </a:t>
            </a:r>
            <a:r>
              <a:rPr lang="en-US" altLang="zh-CN" sz="2800" dirty="0" smtClean="0">
                <a:solidFill>
                  <a:srgbClr val="1271FF"/>
                </a:solidFill>
                <a:latin typeface="ACaslonPro-Regular"/>
              </a:rPr>
              <a:t>or differentiate</a:t>
            </a:r>
            <a:endParaRPr lang="zh-CN" altLang="en-US" sz="2800" dirty="0"/>
          </a:p>
        </p:txBody>
      </p:sp>
      <p:sp>
        <p:nvSpPr>
          <p:cNvPr id="3" name="Rectangle 2"/>
          <p:cNvSpPr/>
          <p:nvPr/>
        </p:nvSpPr>
        <p:spPr>
          <a:xfrm>
            <a:off x="1208532" y="2865412"/>
            <a:ext cx="9947148" cy="2554545"/>
          </a:xfrm>
          <a:prstGeom prst="rect">
            <a:avLst/>
          </a:prstGeom>
        </p:spPr>
        <p:txBody>
          <a:bodyPr wrap="square">
            <a:spAutoFit/>
          </a:bodyPr>
          <a:lstStyle/>
          <a:p>
            <a:r>
              <a:rPr lang="en-US" altLang="zh-CN" sz="2000" u="sng" dirty="0">
                <a:latin typeface="UtopiaStd-Regular"/>
              </a:rPr>
              <a:t>More than </a:t>
            </a:r>
            <a:r>
              <a:rPr lang="en-US" altLang="zh-CN" sz="2000" u="sng" dirty="0">
                <a:solidFill>
                  <a:srgbClr val="FF0000"/>
                </a:solidFill>
                <a:latin typeface="UtopiaStd-Regular"/>
              </a:rPr>
              <a:t>70%</a:t>
            </a:r>
            <a:r>
              <a:rPr lang="en-US" altLang="zh-CN" sz="2000" u="sng" dirty="0">
                <a:latin typeface="UtopiaStd-Regular"/>
              </a:rPr>
              <a:t> of human tumors overexpress either </a:t>
            </a:r>
            <a:r>
              <a:rPr lang="en-US" altLang="zh-CN" sz="2000" u="sng" dirty="0" err="1" smtClean="0">
                <a:latin typeface="UtopiaStd-Regular"/>
              </a:rPr>
              <a:t>Myc</a:t>
            </a:r>
            <a:r>
              <a:rPr lang="en-US" altLang="zh-CN" sz="2000" u="sng" dirty="0" smtClean="0">
                <a:latin typeface="UtopiaStd-Regular"/>
              </a:rPr>
              <a:t> (often </a:t>
            </a:r>
            <a:r>
              <a:rPr lang="en-US" altLang="zh-CN" sz="2000" u="sng" dirty="0">
                <a:latin typeface="UtopiaStd-Regular"/>
              </a:rPr>
              <a:t>termed c-</a:t>
            </a:r>
            <a:r>
              <a:rPr lang="en-US" altLang="zh-CN" sz="2000" u="sng" dirty="0" err="1">
                <a:latin typeface="UtopiaStd-Regular"/>
              </a:rPr>
              <a:t>Myc</a:t>
            </a:r>
            <a:r>
              <a:rPr lang="en-US" altLang="zh-CN" sz="2000" u="sng" dirty="0">
                <a:latin typeface="UtopiaStd-Regular"/>
              </a:rPr>
              <a:t>) or one of its two close cousins—N-</a:t>
            </a:r>
            <a:r>
              <a:rPr lang="en-US" altLang="zh-CN" sz="2000" u="sng" dirty="0" err="1">
                <a:latin typeface="UtopiaStd-Regular"/>
              </a:rPr>
              <a:t>Myc</a:t>
            </a:r>
            <a:r>
              <a:rPr lang="en-US" altLang="zh-CN" sz="2000" u="sng" dirty="0">
                <a:latin typeface="UtopiaStd-Regular"/>
              </a:rPr>
              <a:t> and L-Myc</a:t>
            </a:r>
            <a:r>
              <a:rPr lang="en-US" altLang="zh-CN" sz="2000" u="sng" dirty="0" smtClean="0">
                <a:latin typeface="UtopiaStd-Regular"/>
              </a:rPr>
              <a:t>.</a:t>
            </a:r>
            <a:r>
              <a:rPr lang="en-US" altLang="zh-CN" sz="2000" u="sng" dirty="0">
                <a:solidFill>
                  <a:srgbClr val="000000"/>
                </a:solidFill>
                <a:latin typeface="UtopiaStd-Regular"/>
              </a:rPr>
              <a:t> </a:t>
            </a:r>
            <a:r>
              <a:rPr lang="en-US" altLang="zh-CN" sz="2000" dirty="0">
                <a:solidFill>
                  <a:srgbClr val="000000"/>
                </a:solidFill>
                <a:latin typeface="UtopiaStd-Regular"/>
              </a:rPr>
              <a:t>These three </a:t>
            </a:r>
            <a:r>
              <a:rPr lang="en-US" altLang="zh-CN" sz="2000" dirty="0" err="1">
                <a:solidFill>
                  <a:srgbClr val="000000"/>
                </a:solidFill>
                <a:latin typeface="UtopiaStd-Regular"/>
              </a:rPr>
              <a:t>Myc</a:t>
            </a:r>
            <a:r>
              <a:rPr lang="en-US" altLang="zh-CN" sz="2000" dirty="0">
                <a:solidFill>
                  <a:srgbClr val="000000"/>
                </a:solidFill>
                <a:latin typeface="UtopiaStd-Regular"/>
              </a:rPr>
              <a:t> family proteins are only three of a very large (&gt;100 members) </a:t>
            </a:r>
            <a:r>
              <a:rPr lang="en-US" altLang="zh-CN" sz="2000" dirty="0" smtClean="0">
                <a:solidFill>
                  <a:srgbClr val="000000"/>
                </a:solidFill>
                <a:latin typeface="UtopiaStd-Regular"/>
              </a:rPr>
              <a:t>family of </a:t>
            </a:r>
            <a:r>
              <a:rPr lang="en-US" altLang="zh-CN" sz="2000" u="sng" dirty="0" err="1">
                <a:solidFill>
                  <a:srgbClr val="FF0000"/>
                </a:solidFill>
                <a:latin typeface="UtopiaStd-Regular"/>
              </a:rPr>
              <a:t>bHLH</a:t>
            </a:r>
            <a:r>
              <a:rPr lang="en-US" altLang="zh-CN" sz="2000" u="sng" dirty="0">
                <a:solidFill>
                  <a:srgbClr val="FF0000"/>
                </a:solidFill>
                <a:latin typeface="UtopiaStd-Regular"/>
              </a:rPr>
              <a:t> transcription factors</a:t>
            </a:r>
            <a:r>
              <a:rPr lang="en-US" altLang="zh-CN" sz="2000" dirty="0" smtClean="0">
                <a:solidFill>
                  <a:srgbClr val="000000"/>
                </a:solidFill>
                <a:latin typeface="UtopiaStd-Regular"/>
              </a:rPr>
              <a:t>. </a:t>
            </a:r>
            <a:r>
              <a:rPr lang="en-US" altLang="zh-CN" sz="2000" u="sng" dirty="0">
                <a:solidFill>
                  <a:srgbClr val="000000"/>
                </a:solidFill>
                <a:latin typeface="UtopiaStd-Regular"/>
              </a:rPr>
              <a:t>Members of this </a:t>
            </a:r>
            <a:r>
              <a:rPr lang="en-US" altLang="zh-CN" sz="2000" u="sng" dirty="0" smtClean="0">
                <a:solidFill>
                  <a:srgbClr val="000000"/>
                </a:solidFill>
                <a:latin typeface="UtopiaStd-Regular"/>
              </a:rPr>
              <a:t>transcription factor </a:t>
            </a:r>
            <a:r>
              <a:rPr lang="en-US" altLang="zh-CN" sz="2000" u="sng" dirty="0">
                <a:solidFill>
                  <a:srgbClr val="000000"/>
                </a:solidFill>
                <a:latin typeface="UtopiaStd-Regular"/>
              </a:rPr>
              <a:t>family form homo- and heterodimers with themselves and with </a:t>
            </a:r>
            <a:r>
              <a:rPr lang="en-US" altLang="zh-CN" sz="2000" u="sng" dirty="0" smtClean="0">
                <a:solidFill>
                  <a:srgbClr val="000000"/>
                </a:solidFill>
                <a:latin typeface="UtopiaStd-Regular"/>
              </a:rPr>
              <a:t>other members </a:t>
            </a:r>
            <a:r>
              <a:rPr lang="en-US" altLang="zh-CN" sz="2000" u="sng" dirty="0">
                <a:solidFill>
                  <a:srgbClr val="000000"/>
                </a:solidFill>
                <a:latin typeface="UtopiaStd-Regular"/>
              </a:rPr>
              <a:t>of the family.</a:t>
            </a:r>
            <a:r>
              <a:rPr lang="en-US" altLang="zh-CN" sz="2000" dirty="0">
                <a:solidFill>
                  <a:srgbClr val="000000"/>
                </a:solidFill>
                <a:latin typeface="UtopiaStd-Regular"/>
              </a:rPr>
              <a:t> Such </a:t>
            </a:r>
            <a:r>
              <a:rPr lang="en-US" altLang="zh-CN" sz="2000" dirty="0" err="1">
                <a:solidFill>
                  <a:srgbClr val="000000"/>
                </a:solidFill>
                <a:latin typeface="UtopiaStd-Regular"/>
              </a:rPr>
              <a:t>dimeric</a:t>
            </a:r>
            <a:r>
              <a:rPr lang="en-US" altLang="zh-CN" sz="2000" dirty="0">
                <a:solidFill>
                  <a:srgbClr val="000000"/>
                </a:solidFill>
                <a:latin typeface="UtopiaStd-Regular"/>
              </a:rPr>
              <a:t> complexes then associate with specific </a:t>
            </a:r>
            <a:r>
              <a:rPr lang="en-US" altLang="zh-CN" sz="2000" dirty="0" smtClean="0">
                <a:solidFill>
                  <a:srgbClr val="000000"/>
                </a:solidFill>
                <a:latin typeface="UtopiaStd-Regular"/>
              </a:rPr>
              <a:t>regulatory sequences</a:t>
            </a:r>
            <a:r>
              <a:rPr lang="en-US" altLang="zh-CN" sz="2000" dirty="0">
                <a:solidFill>
                  <a:srgbClr val="000000"/>
                </a:solidFill>
                <a:latin typeface="UtopiaStd-Regular"/>
              </a:rPr>
              <a:t>, termed </a:t>
            </a:r>
            <a:r>
              <a:rPr lang="en-US" altLang="zh-CN" sz="2000" u="sng" dirty="0">
                <a:solidFill>
                  <a:srgbClr val="FF0000"/>
                </a:solidFill>
                <a:latin typeface="UtopiaStd-Regular"/>
              </a:rPr>
              <a:t>E-boxes (composed of the sequence CACGTG)</a:t>
            </a:r>
            <a:r>
              <a:rPr lang="en-US" altLang="zh-CN" sz="2000" dirty="0">
                <a:solidFill>
                  <a:srgbClr val="000000"/>
                </a:solidFill>
                <a:latin typeface="UtopiaStd-Regular"/>
              </a:rPr>
              <a:t>, which </a:t>
            </a:r>
            <a:r>
              <a:rPr lang="en-US" altLang="zh-CN" sz="2000" dirty="0" smtClean="0">
                <a:solidFill>
                  <a:srgbClr val="000000"/>
                </a:solidFill>
                <a:latin typeface="UtopiaStd-Regular"/>
              </a:rPr>
              <a:t>are found </a:t>
            </a:r>
            <a:r>
              <a:rPr lang="en-US" altLang="zh-CN" sz="2000" dirty="0">
                <a:solidFill>
                  <a:srgbClr val="000000"/>
                </a:solidFill>
                <a:latin typeface="UtopiaStd-Regular"/>
              </a:rPr>
              <a:t>in the promoters of target genes that they regulate (</a:t>
            </a:r>
            <a:r>
              <a:rPr lang="en-US" altLang="zh-CN" sz="2000" dirty="0">
                <a:solidFill>
                  <a:srgbClr val="1271FF"/>
                </a:solidFill>
                <a:latin typeface="UtopiaStd-Semibold"/>
              </a:rPr>
              <a:t>Figure 8.27A</a:t>
            </a:r>
            <a:r>
              <a:rPr lang="en-US" altLang="zh-CN" sz="2000" dirty="0" smtClean="0">
                <a:solidFill>
                  <a:srgbClr val="000000"/>
                </a:solidFill>
                <a:latin typeface="UtopiaStd-Regular"/>
              </a:rPr>
              <a:t>).</a:t>
            </a:r>
            <a:endParaRPr lang="zh-CN" altLang="en-US" sz="2000" dirty="0"/>
          </a:p>
        </p:txBody>
      </p:sp>
    </p:spTree>
    <p:extLst>
      <p:ext uri="{BB962C8B-B14F-4D97-AF65-F5344CB8AC3E}">
        <p14:creationId xmlns:p14="http://schemas.microsoft.com/office/powerpoint/2010/main" val="1317051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figure_08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789" y="1207978"/>
            <a:ext cx="8524875" cy="40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960707" y="5528151"/>
            <a:ext cx="10668000" cy="923330"/>
          </a:xfrm>
          <a:prstGeom prst="rect">
            <a:avLst/>
          </a:prstGeom>
        </p:spPr>
        <p:txBody>
          <a:bodyPr wrap="square">
            <a:spAutoFit/>
          </a:bodyPr>
          <a:lstStyle/>
          <a:p>
            <a:r>
              <a:rPr lang="en-US" altLang="zh-CN" dirty="0">
                <a:latin typeface="FrutigerLTStd-Light"/>
              </a:rPr>
              <a:t>Alterations of </a:t>
            </a:r>
            <a:r>
              <a:rPr lang="en-US" altLang="zh-CN" dirty="0" smtClean="0">
                <a:latin typeface="FrutigerLTStd-Light"/>
              </a:rPr>
              <a:t>certain signaling </a:t>
            </a:r>
            <a:r>
              <a:rPr lang="en-US" altLang="zh-CN" dirty="0">
                <a:latin typeface="FrutigerLTStd-Light"/>
              </a:rPr>
              <a:t>proteins, such as the one encoded by the </a:t>
            </a:r>
            <a:r>
              <a:rPr lang="en-US" altLang="zh-CN" i="1" dirty="0">
                <a:solidFill>
                  <a:srgbClr val="FF0000"/>
                </a:solidFill>
                <a:latin typeface="FrutigerLTStd-LightItalic"/>
              </a:rPr>
              <a:t>TSC1</a:t>
            </a:r>
            <a:r>
              <a:rPr lang="en-US" altLang="zh-CN" i="1" dirty="0">
                <a:latin typeface="FrutigerLTStd-LightItalic"/>
              </a:rPr>
              <a:t> </a:t>
            </a:r>
            <a:r>
              <a:rPr lang="en-US" altLang="zh-CN" dirty="0">
                <a:latin typeface="FrutigerLTStd-Light"/>
              </a:rPr>
              <a:t>tumor</a:t>
            </a:r>
          </a:p>
          <a:p>
            <a:r>
              <a:rPr lang="en-US" altLang="zh-CN" dirty="0">
                <a:latin typeface="FrutigerLTStd-Light"/>
              </a:rPr>
              <a:t>suppressor gene, allow the processes of cell growth and </a:t>
            </a:r>
            <a:r>
              <a:rPr lang="en-US" altLang="zh-CN" dirty="0" smtClean="0">
                <a:latin typeface="FrutigerLTStd-Light"/>
              </a:rPr>
              <a:t>division to </a:t>
            </a:r>
            <a:r>
              <a:rPr lang="en-US" altLang="zh-CN" dirty="0">
                <a:latin typeface="FrutigerLTStd-Light"/>
              </a:rPr>
              <a:t>be uncoupled from one another.</a:t>
            </a:r>
            <a:endParaRPr lang="zh-CN" altLang="en-US" dirty="0"/>
          </a:p>
        </p:txBody>
      </p:sp>
      <p:sp>
        <p:nvSpPr>
          <p:cNvPr id="4" name="Rectangle 3"/>
          <p:cNvSpPr/>
          <p:nvPr/>
        </p:nvSpPr>
        <p:spPr>
          <a:xfrm>
            <a:off x="2588245" y="363137"/>
            <a:ext cx="7067961" cy="523220"/>
          </a:xfrm>
          <a:prstGeom prst="rect">
            <a:avLst/>
          </a:prstGeom>
        </p:spPr>
        <p:txBody>
          <a:bodyPr wrap="none">
            <a:spAutoFit/>
          </a:bodyPr>
          <a:lstStyle/>
          <a:p>
            <a:r>
              <a:rPr lang="en-US" altLang="zh-CN" sz="2800" b="1" dirty="0">
                <a:solidFill>
                  <a:srgbClr val="1271FF"/>
                </a:solidFill>
                <a:latin typeface="FrutigerLTStd-Bold"/>
              </a:rPr>
              <a:t>Figure 8.2 </a:t>
            </a:r>
            <a:r>
              <a:rPr lang="en-US" altLang="zh-CN" sz="2800" b="1" dirty="0">
                <a:solidFill>
                  <a:srgbClr val="000000"/>
                </a:solidFill>
                <a:latin typeface="FrutigerLTStd-Bold"/>
              </a:rPr>
              <a:t>Growth versus proliferation</a:t>
            </a:r>
            <a:endParaRPr lang="zh-CN" altLang="en-US" sz="2800" dirty="0"/>
          </a:p>
        </p:txBody>
      </p:sp>
    </p:spTree>
    <p:extLst>
      <p:ext uri="{BB962C8B-B14F-4D97-AF65-F5344CB8AC3E}">
        <p14:creationId xmlns:p14="http://schemas.microsoft.com/office/powerpoint/2010/main" val="6022482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figure_08_2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08" y="1682496"/>
            <a:ext cx="6520934" cy="4676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465478" y="491990"/>
            <a:ext cx="7181774" cy="461665"/>
          </a:xfrm>
          <a:prstGeom prst="rect">
            <a:avLst/>
          </a:prstGeom>
        </p:spPr>
        <p:txBody>
          <a:bodyPr wrap="none">
            <a:spAutoFit/>
          </a:bodyPr>
          <a:lstStyle/>
          <a:p>
            <a:r>
              <a:rPr lang="en-US" altLang="zh-CN" sz="2400" b="1" dirty="0">
                <a:solidFill>
                  <a:srgbClr val="1271FF"/>
                </a:solidFill>
                <a:latin typeface="FrutigerLTStd-Bold"/>
              </a:rPr>
              <a:t>Figure 8.27 </a:t>
            </a:r>
            <a:r>
              <a:rPr lang="en-US" altLang="zh-CN" sz="2400" b="1" dirty="0">
                <a:solidFill>
                  <a:srgbClr val="000000"/>
                </a:solidFill>
                <a:latin typeface="FrutigerLTStd-Bold"/>
              </a:rPr>
              <a:t>Proliferation vs. differentiation</a:t>
            </a:r>
            <a:endParaRPr lang="zh-CN" altLang="en-US" sz="2400" dirty="0"/>
          </a:p>
        </p:txBody>
      </p:sp>
      <p:sp>
        <p:nvSpPr>
          <p:cNvPr id="2" name="Rectangle 1"/>
          <p:cNvSpPr/>
          <p:nvPr/>
        </p:nvSpPr>
        <p:spPr>
          <a:xfrm>
            <a:off x="6986016" y="1682496"/>
            <a:ext cx="4714385" cy="4247317"/>
          </a:xfrm>
          <a:prstGeom prst="rect">
            <a:avLst/>
          </a:prstGeom>
        </p:spPr>
        <p:txBody>
          <a:bodyPr wrap="square">
            <a:spAutoFit/>
          </a:bodyPr>
          <a:lstStyle/>
          <a:p>
            <a:r>
              <a:rPr lang="en-US" altLang="zh-CN" b="1" u="sng" dirty="0" err="1" smtClean="0">
                <a:solidFill>
                  <a:srgbClr val="FF0000"/>
                </a:solidFill>
                <a:latin typeface="FrutigerLTStd-Light"/>
              </a:rPr>
              <a:t>Myc</a:t>
            </a:r>
            <a:r>
              <a:rPr lang="en-US" altLang="zh-CN" b="1" u="sng" dirty="0" smtClean="0">
                <a:solidFill>
                  <a:srgbClr val="FF0000"/>
                </a:solidFill>
                <a:latin typeface="FrutigerLTStd-Light"/>
              </a:rPr>
              <a:t>–Max</a:t>
            </a:r>
            <a:r>
              <a:rPr lang="en-US" altLang="zh-CN" dirty="0" smtClean="0">
                <a:latin typeface="FrutigerLTStd-Light"/>
              </a:rPr>
              <a:t> complexes </a:t>
            </a:r>
            <a:r>
              <a:rPr lang="en-US" altLang="zh-CN" dirty="0">
                <a:latin typeface="FrutigerLTStd-Light"/>
              </a:rPr>
              <a:t>act to promote elongation of nascent transcripts </a:t>
            </a:r>
            <a:r>
              <a:rPr lang="en-US" altLang="zh-CN" dirty="0" smtClean="0">
                <a:latin typeface="FrutigerLTStd-Light"/>
              </a:rPr>
              <a:t>by releasing </a:t>
            </a:r>
            <a:r>
              <a:rPr lang="en-US" altLang="zh-CN" dirty="0">
                <a:latin typeface="FrutigerLTStd-Light"/>
              </a:rPr>
              <a:t>RNA polymerase II complexes from pause sites </a:t>
            </a:r>
            <a:r>
              <a:rPr lang="en-US" altLang="zh-CN" dirty="0" smtClean="0">
                <a:latin typeface="FrutigerLTStd-Light"/>
              </a:rPr>
              <a:t>located immediately </a:t>
            </a:r>
            <a:r>
              <a:rPr lang="en-US" altLang="zh-CN" dirty="0">
                <a:latin typeface="FrutigerLTStd-Light"/>
              </a:rPr>
              <a:t>downstream of transcription start sites, </a:t>
            </a:r>
            <a:r>
              <a:rPr lang="en-US" altLang="zh-CN" dirty="0" smtClean="0">
                <a:latin typeface="FrutigerLTStd-Light"/>
              </a:rPr>
              <a:t>allowing polymerase </a:t>
            </a:r>
            <a:r>
              <a:rPr lang="en-US" altLang="zh-CN" dirty="0">
                <a:latin typeface="FrutigerLTStd-Light"/>
              </a:rPr>
              <a:t>II to proceed with transcription and leading to </a:t>
            </a:r>
            <a:r>
              <a:rPr lang="en-US" altLang="zh-CN" dirty="0" smtClean="0">
                <a:latin typeface="FrutigerLTStd-Light"/>
              </a:rPr>
              <a:t>the synthesis </a:t>
            </a:r>
            <a:r>
              <a:rPr lang="en-US" altLang="zh-CN" dirty="0">
                <a:latin typeface="FrutigerLTStd-Light"/>
              </a:rPr>
              <a:t>of full-length pre-mRNA transcripts; </a:t>
            </a:r>
            <a:r>
              <a:rPr lang="en-US" altLang="zh-CN" b="1" u="sng" dirty="0" err="1">
                <a:solidFill>
                  <a:srgbClr val="FF0000"/>
                </a:solidFill>
                <a:latin typeface="FrutigerLTStd-Light"/>
              </a:rPr>
              <a:t>Mxd</a:t>
            </a:r>
            <a:r>
              <a:rPr lang="en-US" altLang="zh-CN" b="1" u="sng" dirty="0">
                <a:solidFill>
                  <a:srgbClr val="FF0000"/>
                </a:solidFill>
                <a:latin typeface="FrutigerLTStd-Light"/>
              </a:rPr>
              <a:t>–Max</a:t>
            </a:r>
            <a:r>
              <a:rPr lang="en-US" altLang="zh-CN" dirty="0">
                <a:latin typeface="FrutigerLTStd-Light"/>
              </a:rPr>
              <a:t> </a:t>
            </a:r>
            <a:r>
              <a:rPr lang="en-US" altLang="zh-CN" dirty="0" smtClean="0">
                <a:latin typeface="FrutigerLTStd-Light"/>
              </a:rPr>
              <a:t>complexes prevent </a:t>
            </a:r>
            <a:r>
              <a:rPr lang="en-US" altLang="zh-CN" dirty="0">
                <a:latin typeface="FrutigerLTStd-Light"/>
              </a:rPr>
              <a:t>this release. As cells differentiate, Mad levels </a:t>
            </a:r>
            <a:r>
              <a:rPr lang="en-US" altLang="zh-CN" dirty="0" smtClean="0">
                <a:latin typeface="FrutigerLTStd-Light"/>
              </a:rPr>
              <a:t>increase progressively </a:t>
            </a:r>
            <a:r>
              <a:rPr lang="en-US" altLang="zh-CN" dirty="0">
                <a:latin typeface="FrutigerLTStd-Light"/>
              </a:rPr>
              <a:t>and </a:t>
            </a:r>
            <a:r>
              <a:rPr lang="en-US" altLang="zh-CN" dirty="0" err="1">
                <a:latin typeface="FrutigerLTStd-Light"/>
              </a:rPr>
              <a:t>Myc</a:t>
            </a:r>
            <a:r>
              <a:rPr lang="en-US" altLang="zh-CN" dirty="0">
                <a:latin typeface="FrutigerLTStd-Light"/>
              </a:rPr>
              <a:t> is displaced by </a:t>
            </a:r>
            <a:r>
              <a:rPr lang="en-US" altLang="zh-CN" dirty="0" err="1">
                <a:latin typeface="FrutigerLTStd-Light"/>
              </a:rPr>
              <a:t>Mxd</a:t>
            </a:r>
            <a:r>
              <a:rPr lang="en-US" altLang="zh-CN" dirty="0">
                <a:latin typeface="FrutigerLTStd-Light"/>
              </a:rPr>
              <a:t>, resulting </a:t>
            </a:r>
            <a:r>
              <a:rPr lang="en-US" altLang="zh-CN" dirty="0" smtClean="0">
                <a:latin typeface="FrutigerLTStd-Light"/>
              </a:rPr>
              <a:t>in the </a:t>
            </a:r>
            <a:r>
              <a:rPr lang="en-US" altLang="zh-CN" dirty="0">
                <a:latin typeface="FrutigerLTStd-Light"/>
              </a:rPr>
              <a:t>disappearance of </a:t>
            </a:r>
            <a:r>
              <a:rPr lang="en-US" altLang="zh-CN" dirty="0" err="1">
                <a:latin typeface="FrutigerLTStd-Light"/>
              </a:rPr>
              <a:t>Myc</a:t>
            </a:r>
            <a:r>
              <a:rPr lang="en-US" altLang="zh-CN" dirty="0">
                <a:latin typeface="FrutigerLTStd-Light"/>
              </a:rPr>
              <a:t>–Max complexes, which </a:t>
            </a:r>
            <a:r>
              <a:rPr lang="en-US" altLang="zh-CN" dirty="0" smtClean="0">
                <a:latin typeface="FrutigerLTStd-Light"/>
              </a:rPr>
              <a:t>otherwise would </a:t>
            </a:r>
            <a:r>
              <a:rPr lang="en-US" altLang="zh-CN" dirty="0">
                <a:latin typeface="FrutigerLTStd-Light"/>
              </a:rPr>
              <a:t>block differentiation (</a:t>
            </a:r>
            <a:r>
              <a:rPr lang="en-US" altLang="zh-CN" i="1" dirty="0">
                <a:latin typeface="FrutigerLTStd-LightItalic"/>
              </a:rPr>
              <a:t>left</a:t>
            </a:r>
            <a:r>
              <a:rPr lang="en-US" altLang="zh-CN" dirty="0">
                <a:latin typeface="FrutigerLTStd-Light"/>
              </a:rPr>
              <a:t>). </a:t>
            </a:r>
            <a:endParaRPr lang="zh-CN" altLang="en-US" dirty="0"/>
          </a:p>
        </p:txBody>
      </p:sp>
    </p:spTree>
    <p:extLst>
      <p:ext uri="{BB962C8B-B14F-4D97-AF65-F5344CB8AC3E}">
        <p14:creationId xmlns:p14="http://schemas.microsoft.com/office/powerpoint/2010/main" val="33839259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figure_08_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64" y="195713"/>
            <a:ext cx="3903472" cy="652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840224" y="1563646"/>
            <a:ext cx="6425184" cy="4247317"/>
          </a:xfrm>
          <a:prstGeom prst="rect">
            <a:avLst/>
          </a:prstGeom>
        </p:spPr>
        <p:txBody>
          <a:bodyPr wrap="square">
            <a:spAutoFit/>
          </a:bodyPr>
          <a:lstStyle/>
          <a:p>
            <a:r>
              <a:rPr lang="en-US" altLang="zh-CN" dirty="0">
                <a:latin typeface="FrutigerLTStd-Light"/>
              </a:rPr>
              <a:t>The </a:t>
            </a:r>
            <a:r>
              <a:rPr lang="en-US" altLang="zh-CN" dirty="0" err="1">
                <a:latin typeface="FrutigerLTStd-Light"/>
              </a:rPr>
              <a:t>Myc</a:t>
            </a:r>
            <a:r>
              <a:rPr lang="en-US" altLang="zh-CN" dirty="0">
                <a:latin typeface="FrutigerLTStd-Light"/>
              </a:rPr>
              <a:t> protein, acting </a:t>
            </a:r>
            <a:r>
              <a:rPr lang="en-US" altLang="zh-CN" dirty="0" smtClean="0">
                <a:latin typeface="FrutigerLTStd-Light"/>
              </a:rPr>
              <a:t>with its </a:t>
            </a:r>
            <a:r>
              <a:rPr lang="en-US" altLang="zh-CN" dirty="0">
                <a:latin typeface="FrutigerLTStd-Light"/>
              </a:rPr>
              <a:t>Max partner (</a:t>
            </a:r>
            <a:r>
              <a:rPr lang="en-US" altLang="zh-CN" i="1" dirty="0">
                <a:latin typeface="FrutigerLTStd-LightItalic"/>
              </a:rPr>
              <a:t>top</a:t>
            </a:r>
            <a:r>
              <a:rPr lang="en-US" altLang="zh-CN" dirty="0">
                <a:latin typeface="FrutigerLTStd-Light"/>
              </a:rPr>
              <a:t>), is able to </a:t>
            </a:r>
            <a:r>
              <a:rPr lang="en-US" altLang="zh-CN" dirty="0" smtClean="0">
                <a:latin typeface="FrutigerLTStd-Light"/>
              </a:rPr>
              <a:t>modulate the </a:t>
            </a:r>
            <a:r>
              <a:rPr lang="en-US" altLang="zh-CN" dirty="0">
                <a:latin typeface="FrutigerLTStd-Light"/>
              </a:rPr>
              <a:t>actions of a number of </a:t>
            </a:r>
            <a:r>
              <a:rPr lang="en-US" altLang="zh-CN" dirty="0" smtClean="0">
                <a:latin typeface="FrutigerLTStd-Light"/>
              </a:rPr>
              <a:t>positive and </a:t>
            </a:r>
            <a:r>
              <a:rPr lang="en-US" altLang="zh-CN" dirty="0">
                <a:latin typeface="FrutigerLTStd-Light"/>
              </a:rPr>
              <a:t>negative regulators of cell </a:t>
            </a:r>
            <a:r>
              <a:rPr lang="en-US" altLang="zh-CN" dirty="0" smtClean="0">
                <a:latin typeface="FrutigerLTStd-Light"/>
              </a:rPr>
              <a:t>cycle advance</a:t>
            </a:r>
            <a:r>
              <a:rPr lang="en-US" altLang="zh-CN" dirty="0">
                <a:latin typeface="FrutigerLTStd-Light"/>
              </a:rPr>
              <a:t>. For example, the </a:t>
            </a:r>
            <a:r>
              <a:rPr lang="en-US" altLang="zh-CN" dirty="0" err="1" smtClean="0">
                <a:latin typeface="FrutigerLTStd-Light"/>
              </a:rPr>
              <a:t>Myc</a:t>
            </a:r>
            <a:r>
              <a:rPr lang="en-US" altLang="zh-CN" dirty="0" smtClean="0">
                <a:latin typeface="FrutigerLTStd-Light"/>
              </a:rPr>
              <a:t>–Max heterodimer </a:t>
            </a:r>
            <a:r>
              <a:rPr lang="en-US" altLang="zh-CN" dirty="0">
                <a:latin typeface="FrutigerLTStd-Light"/>
              </a:rPr>
              <a:t>is able to induce </a:t>
            </a:r>
            <a:r>
              <a:rPr lang="en-US" altLang="zh-CN" dirty="0" smtClean="0">
                <a:latin typeface="FrutigerLTStd-Light"/>
              </a:rPr>
              <a:t>expression of </a:t>
            </a:r>
            <a:r>
              <a:rPr lang="en-US" altLang="zh-CN" dirty="0">
                <a:latin typeface="FrutigerLTStd-Light"/>
              </a:rPr>
              <a:t>the growth-promoting proteins </a:t>
            </a:r>
            <a:r>
              <a:rPr lang="en-US" altLang="zh-CN" u="sng" dirty="0" err="1" smtClean="0">
                <a:solidFill>
                  <a:srgbClr val="FF0000"/>
                </a:solidFill>
                <a:latin typeface="FrutigerLTStd-Light"/>
              </a:rPr>
              <a:t>cyclin</a:t>
            </a:r>
            <a:r>
              <a:rPr lang="en-US" altLang="zh-CN" u="sng" dirty="0" smtClean="0">
                <a:solidFill>
                  <a:srgbClr val="FF0000"/>
                </a:solidFill>
                <a:latin typeface="FrutigerLTStd-Light"/>
              </a:rPr>
              <a:t> D2 </a:t>
            </a:r>
            <a:r>
              <a:rPr lang="en-US" altLang="zh-CN" u="sng" dirty="0">
                <a:solidFill>
                  <a:srgbClr val="FF0000"/>
                </a:solidFill>
                <a:latin typeface="FrutigerLTStd-Light"/>
              </a:rPr>
              <a:t>and CDK4</a:t>
            </a:r>
            <a:r>
              <a:rPr lang="en-US" altLang="zh-CN" dirty="0">
                <a:latin typeface="FrutigerLTStd-Light"/>
              </a:rPr>
              <a:t> (</a:t>
            </a:r>
            <a:r>
              <a:rPr lang="en-US" altLang="zh-CN" i="1" dirty="0">
                <a:latin typeface="FrutigerLTStd-LightItalic"/>
              </a:rPr>
              <a:t>left</a:t>
            </a:r>
            <a:r>
              <a:rPr lang="en-US" altLang="zh-CN" dirty="0">
                <a:latin typeface="FrutigerLTStd-Light"/>
              </a:rPr>
              <a:t>), which can </a:t>
            </a:r>
            <a:r>
              <a:rPr lang="en-US" altLang="zh-CN" dirty="0" smtClean="0">
                <a:latin typeface="FrutigerLTStd-Light"/>
              </a:rPr>
              <a:t>promote advance </a:t>
            </a:r>
            <a:r>
              <a:rPr lang="en-US" altLang="zh-CN" dirty="0">
                <a:latin typeface="FrutigerLTStd-Light"/>
              </a:rPr>
              <a:t>through early G1. At the </a:t>
            </a:r>
            <a:r>
              <a:rPr lang="en-US" altLang="zh-CN" dirty="0" smtClean="0">
                <a:latin typeface="FrutigerLTStd-Light"/>
              </a:rPr>
              <a:t>same time</a:t>
            </a:r>
            <a:r>
              <a:rPr lang="en-US" altLang="zh-CN" dirty="0">
                <a:latin typeface="FrutigerLTStd-Light"/>
              </a:rPr>
              <a:t>, by increasing the expression </a:t>
            </a:r>
            <a:r>
              <a:rPr lang="en-US" altLang="zh-CN" dirty="0" smtClean="0">
                <a:latin typeface="FrutigerLTStd-Light"/>
              </a:rPr>
              <a:t>of </a:t>
            </a:r>
            <a:r>
              <a:rPr lang="en-US" altLang="zh-CN" u="sng" dirty="0" smtClean="0">
                <a:solidFill>
                  <a:srgbClr val="FF0000"/>
                </a:solidFill>
                <a:latin typeface="FrutigerLTStd-Light"/>
              </a:rPr>
              <a:t>Cul1 </a:t>
            </a:r>
            <a:r>
              <a:rPr lang="en-US" altLang="zh-CN" u="sng" dirty="0">
                <a:solidFill>
                  <a:srgbClr val="FF0000"/>
                </a:solidFill>
                <a:latin typeface="FrutigerLTStd-Light"/>
              </a:rPr>
              <a:t>and Cks1 </a:t>
            </a:r>
            <a:r>
              <a:rPr lang="en-US" altLang="zh-CN" dirty="0">
                <a:latin typeface="FrutigerLTStd-Light"/>
              </a:rPr>
              <a:t>(which are </a:t>
            </a:r>
            <a:r>
              <a:rPr lang="en-US" altLang="zh-CN" dirty="0" smtClean="0">
                <a:latin typeface="FrutigerLTStd-Light"/>
              </a:rPr>
              <a:t>responsible for </a:t>
            </a:r>
            <a:r>
              <a:rPr lang="en-US" altLang="zh-CN" dirty="0">
                <a:latin typeface="FrutigerLTStd-Light"/>
              </a:rPr>
              <a:t>degrading the p27Kip1 CDK </a:t>
            </a:r>
            <a:r>
              <a:rPr lang="en-US" altLang="zh-CN" dirty="0" smtClean="0">
                <a:latin typeface="FrutigerLTStd-Light"/>
              </a:rPr>
              <a:t>inhibitor, </a:t>
            </a:r>
            <a:r>
              <a:rPr lang="en-US" altLang="zh-CN" i="1" dirty="0" smtClean="0">
                <a:latin typeface="FrutigerLTStd-LightItalic"/>
              </a:rPr>
              <a:t>upper </a:t>
            </a:r>
            <a:r>
              <a:rPr lang="en-US" altLang="zh-CN" i="1" dirty="0">
                <a:latin typeface="FrutigerLTStd-LightItalic"/>
              </a:rPr>
              <a:t>right</a:t>
            </a:r>
            <a:r>
              <a:rPr lang="en-US" altLang="zh-CN" dirty="0">
                <a:latin typeface="FrutigerLTStd-Light"/>
              </a:rPr>
              <a:t>; see Figure 8.37B) as </a:t>
            </a:r>
            <a:r>
              <a:rPr lang="en-US" altLang="zh-CN" dirty="0" smtClean="0">
                <a:latin typeface="FrutigerLTStd-Light"/>
              </a:rPr>
              <a:t>well as </a:t>
            </a:r>
            <a:r>
              <a:rPr lang="en-US" altLang="zh-CN" dirty="0">
                <a:solidFill>
                  <a:srgbClr val="FF0000"/>
                </a:solidFill>
                <a:latin typeface="FrutigerLTStd-Light"/>
              </a:rPr>
              <a:t>E2Fs 1, 2, and 3 </a:t>
            </a:r>
            <a:r>
              <a:rPr lang="en-US" altLang="zh-CN" dirty="0">
                <a:latin typeface="FrutigerLTStd-Light"/>
              </a:rPr>
              <a:t>(</a:t>
            </a:r>
            <a:r>
              <a:rPr lang="en-US" altLang="zh-CN" i="1" dirty="0">
                <a:latin typeface="FrutigerLTStd-LightItalic"/>
              </a:rPr>
              <a:t>right, below</a:t>
            </a:r>
            <a:r>
              <a:rPr lang="en-US" altLang="zh-CN" dirty="0">
                <a:latin typeface="FrutigerLTStd-Light"/>
              </a:rPr>
              <a:t>), </a:t>
            </a:r>
            <a:r>
              <a:rPr lang="en-US" altLang="zh-CN" dirty="0" err="1" smtClean="0">
                <a:latin typeface="FrutigerLTStd-Light"/>
              </a:rPr>
              <a:t>Myc</a:t>
            </a:r>
            <a:r>
              <a:rPr lang="en-US" altLang="zh-CN" dirty="0" smtClean="0">
                <a:latin typeface="FrutigerLTStd-Light"/>
              </a:rPr>
              <a:t> favors </a:t>
            </a:r>
            <a:r>
              <a:rPr lang="en-US" altLang="zh-CN" dirty="0">
                <a:latin typeface="FrutigerLTStd-Light"/>
              </a:rPr>
              <a:t>advance into S phase. In </a:t>
            </a:r>
            <a:r>
              <a:rPr lang="en-US" altLang="zh-CN" dirty="0" smtClean="0">
                <a:latin typeface="FrutigerLTStd-Light"/>
              </a:rPr>
              <a:t>addition, </a:t>
            </a:r>
            <a:r>
              <a:rPr lang="en-US" altLang="zh-CN" dirty="0" err="1" smtClean="0">
                <a:latin typeface="FrutigerLTStd-Light"/>
              </a:rPr>
              <a:t>Myc</a:t>
            </a:r>
            <a:r>
              <a:rPr lang="en-US" altLang="zh-CN" dirty="0">
                <a:latin typeface="FrutigerLTStd-Light"/>
              </a:rPr>
              <a:t>, acting with its Miz-1 partner, is </a:t>
            </a:r>
            <a:r>
              <a:rPr lang="en-US" altLang="zh-CN" dirty="0" smtClean="0">
                <a:latin typeface="FrutigerLTStd-Light"/>
              </a:rPr>
              <a:t>able to </a:t>
            </a:r>
            <a:r>
              <a:rPr lang="en-US" altLang="zh-CN" dirty="0">
                <a:latin typeface="FrutigerLTStd-Light"/>
              </a:rPr>
              <a:t>repress expression of the </a:t>
            </a:r>
            <a:r>
              <a:rPr lang="en-US" altLang="zh-CN" u="sng" dirty="0" smtClean="0">
                <a:solidFill>
                  <a:srgbClr val="FF0000"/>
                </a:solidFill>
                <a:latin typeface="FrutigerLTStd-Light"/>
              </a:rPr>
              <a:t>p15INK4B, p21Cip1</a:t>
            </a:r>
            <a:r>
              <a:rPr lang="en-US" altLang="zh-CN" u="sng" dirty="0">
                <a:solidFill>
                  <a:srgbClr val="FF0000"/>
                </a:solidFill>
                <a:latin typeface="FrutigerLTStd-Light"/>
              </a:rPr>
              <a:t>, and p27Kip1 </a:t>
            </a:r>
            <a:r>
              <a:rPr lang="en-US" altLang="zh-CN" dirty="0">
                <a:latin typeface="FrutigerLTStd-Light"/>
              </a:rPr>
              <a:t>CDK </a:t>
            </a:r>
            <a:r>
              <a:rPr lang="en-US" altLang="zh-CN" dirty="0" smtClean="0">
                <a:latin typeface="FrutigerLTStd-Light"/>
              </a:rPr>
              <a:t>inhibitors; once </a:t>
            </a:r>
            <a:r>
              <a:rPr lang="en-US" altLang="zh-CN" dirty="0">
                <a:latin typeface="FrutigerLTStd-Light"/>
              </a:rPr>
              <a:t>again, effects are felt both in </a:t>
            </a:r>
            <a:r>
              <a:rPr lang="en-US" altLang="zh-CN" dirty="0" smtClean="0">
                <a:latin typeface="FrutigerLTStd-Light"/>
              </a:rPr>
              <a:t>early/ mid </a:t>
            </a:r>
            <a:r>
              <a:rPr lang="en-US" altLang="zh-CN" dirty="0">
                <a:latin typeface="FrutigerLTStd-Light"/>
              </a:rPr>
              <a:t>and in late G1.</a:t>
            </a:r>
            <a:endParaRPr lang="zh-CN" altLang="en-US" dirty="0"/>
          </a:p>
        </p:txBody>
      </p:sp>
      <p:sp>
        <p:nvSpPr>
          <p:cNvPr id="4" name="Rectangle 3"/>
          <p:cNvSpPr/>
          <p:nvPr/>
        </p:nvSpPr>
        <p:spPr>
          <a:xfrm>
            <a:off x="4840224" y="415498"/>
            <a:ext cx="6096000" cy="830997"/>
          </a:xfrm>
          <a:prstGeom prst="rect">
            <a:avLst/>
          </a:prstGeom>
        </p:spPr>
        <p:txBody>
          <a:bodyPr>
            <a:spAutoFit/>
          </a:bodyPr>
          <a:lstStyle/>
          <a:p>
            <a:pPr algn="ctr"/>
            <a:r>
              <a:rPr lang="en-US" altLang="zh-CN" sz="2400" b="1" dirty="0">
                <a:solidFill>
                  <a:srgbClr val="1271FF"/>
                </a:solidFill>
                <a:latin typeface="FrutigerLTStd-Bold"/>
              </a:rPr>
              <a:t>Figure 8.28 </a:t>
            </a:r>
            <a:r>
              <a:rPr lang="en-US" altLang="zh-CN" sz="2400" b="1" dirty="0">
                <a:solidFill>
                  <a:srgbClr val="000000"/>
                </a:solidFill>
                <a:latin typeface="FrutigerLTStd-Bold"/>
              </a:rPr>
              <a:t>Actions of </a:t>
            </a:r>
            <a:r>
              <a:rPr lang="en-US" altLang="zh-CN" sz="2400" b="1" dirty="0" err="1">
                <a:solidFill>
                  <a:srgbClr val="000000"/>
                </a:solidFill>
                <a:latin typeface="FrutigerLTStd-Bold"/>
              </a:rPr>
              <a:t>Myc</a:t>
            </a:r>
            <a:r>
              <a:rPr lang="en-US" altLang="zh-CN" sz="2400" b="1" dirty="0">
                <a:solidFill>
                  <a:srgbClr val="000000"/>
                </a:solidFill>
                <a:latin typeface="FrutigerLTStd-Bold"/>
              </a:rPr>
              <a:t> on the cell</a:t>
            </a:r>
          </a:p>
          <a:p>
            <a:pPr algn="ctr"/>
            <a:r>
              <a:rPr lang="en-US" altLang="zh-CN" sz="2400" b="1" dirty="0">
                <a:solidFill>
                  <a:srgbClr val="000000"/>
                </a:solidFill>
                <a:latin typeface="FrutigerLTStd-Bold"/>
              </a:rPr>
              <a:t>cycle clock</a:t>
            </a:r>
            <a:endParaRPr lang="zh-CN" altLang="en-US" sz="2400" dirty="0"/>
          </a:p>
        </p:txBody>
      </p:sp>
    </p:spTree>
    <p:extLst>
      <p:ext uri="{BB962C8B-B14F-4D97-AF65-F5344CB8AC3E}">
        <p14:creationId xmlns:p14="http://schemas.microsoft.com/office/powerpoint/2010/main" val="34658092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figure_08_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4" y="279399"/>
            <a:ext cx="4643438"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132642" y="1167635"/>
            <a:ext cx="6096000" cy="4524315"/>
          </a:xfrm>
          <a:prstGeom prst="rect">
            <a:avLst/>
          </a:prstGeom>
        </p:spPr>
        <p:txBody>
          <a:bodyPr>
            <a:spAutoFit/>
          </a:bodyPr>
          <a:lstStyle/>
          <a:p>
            <a:r>
              <a:rPr lang="en-US" altLang="zh-CN" dirty="0">
                <a:latin typeface="FrutigerLTStd-Light"/>
              </a:rPr>
              <a:t>The wide-ranging </a:t>
            </a:r>
            <a:r>
              <a:rPr lang="en-US" altLang="zh-CN" dirty="0" smtClean="0">
                <a:latin typeface="FrutigerLTStd-Light"/>
              </a:rPr>
              <a:t>effects of </a:t>
            </a:r>
            <a:r>
              <a:rPr lang="en-US" altLang="zh-CN" dirty="0">
                <a:latin typeface="FrutigerLTStd-Light"/>
              </a:rPr>
              <a:t>the </a:t>
            </a:r>
            <a:r>
              <a:rPr lang="en-US" altLang="zh-CN" dirty="0" err="1">
                <a:latin typeface="FrutigerLTStd-Light"/>
              </a:rPr>
              <a:t>Myc</a:t>
            </a:r>
            <a:r>
              <a:rPr lang="en-US" altLang="zh-CN" dirty="0">
                <a:latin typeface="FrutigerLTStd-Light"/>
              </a:rPr>
              <a:t> protein are illustrated by </a:t>
            </a:r>
            <a:r>
              <a:rPr lang="en-US" altLang="zh-CN" dirty="0" smtClean="0">
                <a:latin typeface="FrutigerLTStd-Light"/>
              </a:rPr>
              <a:t>an experiment </a:t>
            </a:r>
            <a:r>
              <a:rPr lang="en-US" altLang="zh-CN" dirty="0">
                <a:latin typeface="FrutigerLTStd-Light"/>
              </a:rPr>
              <a:t>in which the </a:t>
            </a:r>
            <a:r>
              <a:rPr lang="en-US" altLang="zh-CN" dirty="0" err="1">
                <a:latin typeface="FrutigerLTStd-Light"/>
              </a:rPr>
              <a:t>Myc</a:t>
            </a:r>
            <a:r>
              <a:rPr lang="en-US" altLang="zh-CN" dirty="0">
                <a:latin typeface="FrutigerLTStd-Light"/>
              </a:rPr>
              <a:t> </a:t>
            </a:r>
            <a:r>
              <a:rPr lang="en-US" altLang="zh-CN" dirty="0" smtClean="0">
                <a:latin typeface="FrutigerLTStd-Light"/>
              </a:rPr>
              <a:t>protein has </a:t>
            </a:r>
            <a:r>
              <a:rPr lang="en-US" altLang="zh-CN" dirty="0">
                <a:latin typeface="FrutigerLTStd-Light"/>
              </a:rPr>
              <a:t>been fused to the estrogen </a:t>
            </a:r>
            <a:r>
              <a:rPr lang="en-US" altLang="zh-CN" dirty="0" smtClean="0">
                <a:latin typeface="FrutigerLTStd-Light"/>
              </a:rPr>
              <a:t>receptor (ER</a:t>
            </a:r>
            <a:r>
              <a:rPr lang="en-US" altLang="zh-CN" dirty="0">
                <a:latin typeface="FrutigerLTStd-Light"/>
              </a:rPr>
              <a:t>) protein (</a:t>
            </a:r>
            <a:r>
              <a:rPr lang="en-US" altLang="zh-CN" i="1" dirty="0">
                <a:latin typeface="FrutigerLTStd-LightItalic"/>
              </a:rPr>
              <a:t>blue</a:t>
            </a:r>
            <a:r>
              <a:rPr lang="en-US" altLang="zh-CN" dirty="0">
                <a:latin typeface="FrutigerLTStd-Light"/>
              </a:rPr>
              <a:t>). In the absence of </a:t>
            </a:r>
            <a:r>
              <a:rPr lang="en-US" altLang="zh-CN" dirty="0" smtClean="0">
                <a:latin typeface="FrutigerLTStd-Light"/>
              </a:rPr>
              <a:t>ER ligands</a:t>
            </a:r>
            <a:r>
              <a:rPr lang="en-US" altLang="zh-CN" dirty="0">
                <a:latin typeface="FrutigerLTStd-Light"/>
              </a:rPr>
              <a:t>, such as estrogen or </a:t>
            </a:r>
            <a:r>
              <a:rPr lang="en-US" altLang="zh-CN" dirty="0" err="1" smtClean="0">
                <a:latin typeface="FrutigerLTStd-Light"/>
              </a:rPr>
              <a:t>tamoxifen</a:t>
            </a:r>
            <a:r>
              <a:rPr lang="en-US" altLang="zh-CN" dirty="0" smtClean="0">
                <a:latin typeface="FrutigerLTStd-Light"/>
              </a:rPr>
              <a:t>, the </a:t>
            </a:r>
            <a:r>
              <a:rPr lang="en-US" altLang="zh-CN" dirty="0" err="1">
                <a:latin typeface="FrutigerLTStd-Light"/>
              </a:rPr>
              <a:t>Myc</a:t>
            </a:r>
            <a:r>
              <a:rPr lang="en-US" altLang="zh-CN" dirty="0">
                <a:latin typeface="FrutigerLTStd-Light"/>
              </a:rPr>
              <a:t>–ER protein is trapped in </a:t>
            </a:r>
            <a:r>
              <a:rPr lang="en-US" altLang="zh-CN" dirty="0" smtClean="0">
                <a:latin typeface="FrutigerLTStd-Light"/>
              </a:rPr>
              <a:t>the cytoplasm </a:t>
            </a:r>
            <a:r>
              <a:rPr lang="en-US" altLang="zh-CN" dirty="0">
                <a:latin typeface="FrutigerLTStd-Light"/>
              </a:rPr>
              <a:t>(through association with</a:t>
            </a:r>
          </a:p>
          <a:p>
            <a:r>
              <a:rPr lang="en-US" altLang="zh-CN" dirty="0">
                <a:latin typeface="FrutigerLTStd-Light"/>
              </a:rPr>
              <a:t>heat shock proteins, </a:t>
            </a:r>
            <a:r>
              <a:rPr lang="en-US" altLang="zh-CN" i="1" dirty="0">
                <a:latin typeface="FrutigerLTStd-LightItalic"/>
              </a:rPr>
              <a:t>not shown</a:t>
            </a:r>
            <a:r>
              <a:rPr lang="en-US" altLang="zh-CN" dirty="0">
                <a:latin typeface="FrutigerLTStd-Light"/>
              </a:rPr>
              <a:t>). </a:t>
            </a:r>
            <a:r>
              <a:rPr lang="en-US" altLang="zh-CN" dirty="0" smtClean="0">
                <a:latin typeface="FrutigerLTStd-Light"/>
              </a:rPr>
              <a:t>When estrogen </a:t>
            </a:r>
            <a:r>
              <a:rPr lang="en-US" altLang="zh-CN" dirty="0">
                <a:latin typeface="FrutigerLTStd-Light"/>
              </a:rPr>
              <a:t>or </a:t>
            </a:r>
            <a:r>
              <a:rPr lang="en-US" altLang="zh-CN" dirty="0" err="1">
                <a:latin typeface="FrutigerLTStd-Light"/>
              </a:rPr>
              <a:t>tamoxifen</a:t>
            </a:r>
            <a:r>
              <a:rPr lang="en-US" altLang="zh-CN" dirty="0">
                <a:latin typeface="FrutigerLTStd-Light"/>
              </a:rPr>
              <a:t> ligands are </a:t>
            </a:r>
            <a:r>
              <a:rPr lang="en-US" altLang="zh-CN" dirty="0" smtClean="0">
                <a:latin typeface="FrutigerLTStd-Light"/>
              </a:rPr>
              <a:t>added to </a:t>
            </a:r>
            <a:r>
              <a:rPr lang="en-US" altLang="zh-CN" dirty="0">
                <a:latin typeface="FrutigerLTStd-Light"/>
              </a:rPr>
              <a:t>cells, the </a:t>
            </a:r>
            <a:r>
              <a:rPr lang="en-US" altLang="zh-CN" dirty="0" err="1">
                <a:latin typeface="FrutigerLTStd-Light"/>
              </a:rPr>
              <a:t>Myc</a:t>
            </a:r>
            <a:r>
              <a:rPr lang="en-US" altLang="zh-CN" dirty="0">
                <a:latin typeface="FrutigerLTStd-Light"/>
              </a:rPr>
              <a:t>–ER protein </a:t>
            </a:r>
            <a:r>
              <a:rPr lang="en-US" altLang="zh-CN" dirty="0" smtClean="0">
                <a:latin typeface="FrutigerLTStd-Light"/>
              </a:rPr>
              <a:t>migrates into </a:t>
            </a:r>
            <a:r>
              <a:rPr lang="en-US" altLang="zh-CN" dirty="0">
                <a:latin typeface="FrutigerLTStd-Light"/>
              </a:rPr>
              <a:t>the nucleus, associates with </a:t>
            </a:r>
            <a:r>
              <a:rPr lang="en-US" altLang="zh-CN" dirty="0" smtClean="0">
                <a:latin typeface="FrutigerLTStd-Light"/>
              </a:rPr>
              <a:t>Max, and </a:t>
            </a:r>
            <a:r>
              <a:rPr lang="en-US" altLang="zh-CN" dirty="0">
                <a:latin typeface="FrutigerLTStd-Light"/>
              </a:rPr>
              <a:t>activates </a:t>
            </a:r>
            <a:r>
              <a:rPr lang="en-US" altLang="zh-CN" dirty="0" err="1">
                <a:latin typeface="FrutigerLTStd-Light"/>
              </a:rPr>
              <a:t>Myc</a:t>
            </a:r>
            <a:r>
              <a:rPr lang="en-US" altLang="zh-CN" dirty="0">
                <a:latin typeface="FrutigerLTStd-Light"/>
              </a:rPr>
              <a:t> target genes </a:t>
            </a:r>
            <a:r>
              <a:rPr lang="en-US" altLang="zh-CN" dirty="0" smtClean="0">
                <a:latin typeface="FrutigerLTStd-Light"/>
              </a:rPr>
              <a:t>within minutes</a:t>
            </a:r>
            <a:r>
              <a:rPr lang="en-US" altLang="zh-CN" dirty="0">
                <a:latin typeface="FrutigerLTStd-Light"/>
              </a:rPr>
              <a:t>. Such activation, when </a:t>
            </a:r>
            <a:r>
              <a:rPr lang="en-US" altLang="zh-CN" dirty="0" smtClean="0">
                <a:latin typeface="FrutigerLTStd-Light"/>
              </a:rPr>
              <a:t>induced in </a:t>
            </a:r>
            <a:r>
              <a:rPr lang="en-US" altLang="zh-CN" dirty="0">
                <a:latin typeface="FrutigerLTStd-Light"/>
              </a:rPr>
              <a:t>serum-starved cells in the G0 </a:t>
            </a:r>
            <a:r>
              <a:rPr lang="en-US" altLang="zh-CN" dirty="0" smtClean="0">
                <a:latin typeface="FrutigerLTStd-Light"/>
              </a:rPr>
              <a:t>phase, enables </a:t>
            </a:r>
            <a:r>
              <a:rPr lang="en-US" altLang="zh-CN" dirty="0">
                <a:latin typeface="FrutigerLTStd-Light"/>
              </a:rPr>
              <a:t>them to enter the active </a:t>
            </a:r>
            <a:r>
              <a:rPr lang="en-US" altLang="zh-CN" dirty="0" smtClean="0">
                <a:latin typeface="FrutigerLTStd-Light"/>
              </a:rPr>
              <a:t>cell cycle </a:t>
            </a:r>
            <a:r>
              <a:rPr lang="en-US" altLang="zh-CN" dirty="0">
                <a:latin typeface="FrutigerLTStd-Light"/>
              </a:rPr>
              <a:t>and advance all the way </a:t>
            </a:r>
            <a:r>
              <a:rPr lang="en-US" altLang="zh-CN" dirty="0" smtClean="0">
                <a:latin typeface="FrutigerLTStd-Light"/>
              </a:rPr>
              <a:t>through G1 </a:t>
            </a:r>
            <a:r>
              <a:rPr lang="en-US" altLang="zh-CN" dirty="0">
                <a:latin typeface="FrutigerLTStd-Light"/>
              </a:rPr>
              <a:t>into the S phase, indicating that </a:t>
            </a:r>
            <a:r>
              <a:rPr lang="en-US" altLang="zh-CN" u="sng" dirty="0" err="1" smtClean="0">
                <a:solidFill>
                  <a:srgbClr val="FF0000"/>
                </a:solidFill>
                <a:latin typeface="FrutigerLTStd-Light"/>
              </a:rPr>
              <a:t>Myc</a:t>
            </a:r>
            <a:r>
              <a:rPr lang="en-US" altLang="zh-CN" u="sng" dirty="0" smtClean="0">
                <a:solidFill>
                  <a:srgbClr val="FF0000"/>
                </a:solidFill>
                <a:latin typeface="FrutigerLTStd-Light"/>
              </a:rPr>
              <a:t> can </a:t>
            </a:r>
            <a:r>
              <a:rPr lang="en-US" altLang="zh-CN" u="sng" dirty="0">
                <a:solidFill>
                  <a:srgbClr val="FF0000"/>
                </a:solidFill>
                <a:latin typeface="FrutigerLTStd-Light"/>
              </a:rPr>
              <a:t>act at multiple points in G0 and </a:t>
            </a:r>
            <a:r>
              <a:rPr lang="en-US" altLang="zh-CN" u="sng" dirty="0" smtClean="0">
                <a:solidFill>
                  <a:srgbClr val="FF0000"/>
                </a:solidFill>
                <a:latin typeface="FrutigerLTStd-Light"/>
              </a:rPr>
              <a:t>G1 to </a:t>
            </a:r>
            <a:r>
              <a:rPr lang="en-US" altLang="zh-CN" u="sng" dirty="0">
                <a:solidFill>
                  <a:srgbClr val="FF0000"/>
                </a:solidFill>
                <a:latin typeface="FrutigerLTStd-Light"/>
              </a:rPr>
              <a:t>drive cell cycle progression.</a:t>
            </a:r>
            <a:endParaRPr lang="zh-CN" altLang="en-US" u="sng" dirty="0">
              <a:solidFill>
                <a:srgbClr val="FF0000"/>
              </a:solidFill>
            </a:endParaRPr>
          </a:p>
        </p:txBody>
      </p:sp>
      <p:sp>
        <p:nvSpPr>
          <p:cNvPr id="4" name="Rectangle 3"/>
          <p:cNvSpPr/>
          <p:nvPr/>
        </p:nvSpPr>
        <p:spPr>
          <a:xfrm>
            <a:off x="5035296" y="444931"/>
            <a:ext cx="7156704" cy="461665"/>
          </a:xfrm>
          <a:prstGeom prst="rect">
            <a:avLst/>
          </a:prstGeom>
        </p:spPr>
        <p:txBody>
          <a:bodyPr wrap="square">
            <a:spAutoFit/>
          </a:bodyPr>
          <a:lstStyle/>
          <a:p>
            <a:r>
              <a:rPr lang="en-US" altLang="zh-CN" sz="2400" b="1" dirty="0">
                <a:solidFill>
                  <a:srgbClr val="1271FF"/>
                </a:solidFill>
                <a:latin typeface="FrutigerLTStd-Bold"/>
              </a:rPr>
              <a:t>Figure 8.29 </a:t>
            </a:r>
            <a:r>
              <a:rPr lang="en-US" altLang="zh-CN" sz="2400" b="1" dirty="0">
                <a:solidFill>
                  <a:srgbClr val="000000"/>
                </a:solidFill>
                <a:latin typeface="FrutigerLTStd-Bold"/>
              </a:rPr>
              <a:t>Powers of the </a:t>
            </a:r>
            <a:r>
              <a:rPr lang="en-US" altLang="zh-CN" sz="2400" b="1" dirty="0" err="1" smtClean="0">
                <a:solidFill>
                  <a:srgbClr val="000000"/>
                </a:solidFill>
                <a:latin typeface="FrutigerLTStd-Bold"/>
              </a:rPr>
              <a:t>Myc</a:t>
            </a:r>
            <a:r>
              <a:rPr lang="en-US" altLang="zh-CN" sz="2400" b="1" dirty="0" smtClean="0">
                <a:solidFill>
                  <a:srgbClr val="000000"/>
                </a:solidFill>
                <a:latin typeface="FrutigerLTStd-Bold"/>
              </a:rPr>
              <a:t> </a:t>
            </a:r>
            <a:r>
              <a:rPr lang="en-US" altLang="zh-CN" sz="2400" b="1" dirty="0" err="1" smtClean="0">
                <a:solidFill>
                  <a:srgbClr val="000000"/>
                </a:solidFill>
                <a:latin typeface="FrutigerLTStd-Bold"/>
              </a:rPr>
              <a:t>oncoprotein</a:t>
            </a:r>
            <a:endParaRPr lang="zh-CN" altLang="en-US" sz="2400" dirty="0"/>
          </a:p>
        </p:txBody>
      </p:sp>
    </p:spTree>
    <p:extLst>
      <p:ext uri="{BB962C8B-B14F-4D97-AF65-F5344CB8AC3E}">
        <p14:creationId xmlns:p14="http://schemas.microsoft.com/office/powerpoint/2010/main" val="980584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88720" y="2092411"/>
            <a:ext cx="9619488" cy="1403526"/>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8.10 TGF-</a:t>
            </a:r>
            <a:r>
              <a:rPr lang="en-US" altLang="zh-CN" sz="3200" dirty="0">
                <a:solidFill>
                  <a:srgbClr val="1271FF"/>
                </a:solidFill>
                <a:latin typeface="TimesNewRomanPSMT"/>
              </a:rPr>
              <a:t>β </a:t>
            </a:r>
            <a:r>
              <a:rPr lang="en-US" altLang="zh-CN" sz="2800" dirty="0">
                <a:solidFill>
                  <a:srgbClr val="1271FF"/>
                </a:solidFill>
                <a:latin typeface="ACaslonPro-Regular"/>
              </a:rPr>
              <a:t>prevents phosphorylation of </a:t>
            </a:r>
            <a:r>
              <a:rPr lang="en-US" altLang="zh-CN" sz="2800" dirty="0" err="1">
                <a:solidFill>
                  <a:srgbClr val="1271FF"/>
                </a:solidFill>
                <a:latin typeface="ACaslonPro-Regular"/>
              </a:rPr>
              <a:t>pRb</a:t>
            </a:r>
            <a:r>
              <a:rPr lang="en-US" altLang="zh-CN" sz="2800" dirty="0">
                <a:solidFill>
                  <a:srgbClr val="1271FF"/>
                </a:solidFill>
                <a:latin typeface="ACaslonPro-Regular"/>
              </a:rPr>
              <a:t> and </a:t>
            </a:r>
            <a:r>
              <a:rPr lang="en-US" altLang="zh-CN" sz="2800" dirty="0" smtClean="0">
                <a:solidFill>
                  <a:srgbClr val="1271FF"/>
                </a:solidFill>
                <a:latin typeface="ACaslonPro-Regular"/>
              </a:rPr>
              <a:t>thereby blocks </a:t>
            </a:r>
            <a:r>
              <a:rPr lang="en-US" altLang="zh-CN" sz="2800" dirty="0">
                <a:solidFill>
                  <a:srgbClr val="1271FF"/>
                </a:solidFill>
                <a:latin typeface="ACaslonPro-Regular"/>
              </a:rPr>
              <a:t>cell cycle progression</a:t>
            </a:r>
            <a:endParaRPr lang="zh-CN" altLang="en-US" sz="2800" dirty="0"/>
          </a:p>
        </p:txBody>
      </p:sp>
    </p:spTree>
    <p:extLst>
      <p:ext uri="{BB962C8B-B14F-4D97-AF65-F5344CB8AC3E}">
        <p14:creationId xmlns:p14="http://schemas.microsoft.com/office/powerpoint/2010/main" val="1070223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figure_08_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08" y="334038"/>
            <a:ext cx="4783138" cy="629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185160" y="224310"/>
            <a:ext cx="6096000" cy="830997"/>
          </a:xfrm>
          <a:prstGeom prst="rect">
            <a:avLst/>
          </a:prstGeom>
        </p:spPr>
        <p:txBody>
          <a:bodyPr>
            <a:spAutoFit/>
          </a:bodyPr>
          <a:lstStyle/>
          <a:p>
            <a:pPr algn="ctr"/>
            <a:r>
              <a:rPr lang="en-US" altLang="zh-CN" sz="2400" b="1" dirty="0">
                <a:solidFill>
                  <a:srgbClr val="1271FF"/>
                </a:solidFill>
                <a:latin typeface="FrutigerLTStd-Bold"/>
              </a:rPr>
              <a:t>Figure 8.31 </a:t>
            </a:r>
            <a:r>
              <a:rPr lang="en-US" altLang="zh-CN" sz="2400" b="1" dirty="0">
                <a:solidFill>
                  <a:srgbClr val="000000"/>
                </a:solidFill>
                <a:latin typeface="FrutigerLTStd-Bold"/>
              </a:rPr>
              <a:t>Countervailing actions of</a:t>
            </a:r>
          </a:p>
          <a:p>
            <a:pPr algn="ctr"/>
            <a:r>
              <a:rPr lang="en-US" altLang="zh-CN" sz="2400" b="1" dirty="0">
                <a:solidFill>
                  <a:srgbClr val="000000"/>
                </a:solidFill>
                <a:latin typeface="FrutigerLTStd-Bold"/>
              </a:rPr>
              <a:t>TGF-</a:t>
            </a:r>
            <a:r>
              <a:rPr lang="el-GR" altLang="zh-CN" sz="2400" b="1" dirty="0">
                <a:solidFill>
                  <a:srgbClr val="000000"/>
                </a:solidFill>
                <a:latin typeface="TimesNewRomanPS-BoldMT"/>
              </a:rPr>
              <a:t>β </a:t>
            </a:r>
            <a:r>
              <a:rPr lang="en-US" altLang="zh-CN" sz="2400" b="1" dirty="0">
                <a:solidFill>
                  <a:srgbClr val="000000"/>
                </a:solidFill>
                <a:latin typeface="FrutigerLTStd-Bold"/>
              </a:rPr>
              <a:t>and </a:t>
            </a:r>
            <a:r>
              <a:rPr lang="en-US" altLang="zh-CN" sz="2400" b="1" dirty="0" err="1">
                <a:solidFill>
                  <a:srgbClr val="000000"/>
                </a:solidFill>
                <a:latin typeface="FrutigerLTStd-Bold"/>
              </a:rPr>
              <a:t>Myc</a:t>
            </a:r>
            <a:endParaRPr lang="zh-CN" altLang="en-US" sz="2400" dirty="0"/>
          </a:p>
        </p:txBody>
      </p:sp>
      <p:sp>
        <p:nvSpPr>
          <p:cNvPr id="2" name="Rectangle 1"/>
          <p:cNvSpPr/>
          <p:nvPr/>
        </p:nvSpPr>
        <p:spPr>
          <a:xfrm>
            <a:off x="5355146" y="1441234"/>
            <a:ext cx="6434328" cy="4801314"/>
          </a:xfrm>
          <a:prstGeom prst="rect">
            <a:avLst/>
          </a:prstGeom>
        </p:spPr>
        <p:txBody>
          <a:bodyPr wrap="square">
            <a:spAutoFit/>
          </a:bodyPr>
          <a:lstStyle/>
          <a:p>
            <a:r>
              <a:rPr lang="en-US" altLang="zh-CN" dirty="0">
                <a:latin typeface="FrutigerLTStd-Light"/>
              </a:rPr>
              <a:t>TGF-</a:t>
            </a:r>
            <a:r>
              <a:rPr lang="el-GR" altLang="zh-CN" dirty="0">
                <a:latin typeface="TimesNewRomanPSMT"/>
              </a:rPr>
              <a:t>β</a:t>
            </a:r>
            <a:r>
              <a:rPr lang="el-GR" altLang="zh-CN" dirty="0">
                <a:latin typeface="FrutigerLTStd-Light"/>
              </a:rPr>
              <a:t>, </a:t>
            </a:r>
            <a:r>
              <a:rPr lang="en-US" altLang="zh-CN" dirty="0">
                <a:latin typeface="FrutigerLTStd-Light"/>
              </a:rPr>
              <a:t>acting </a:t>
            </a:r>
            <a:r>
              <a:rPr lang="en-US" altLang="zh-CN" dirty="0" smtClean="0">
                <a:latin typeface="FrutigerLTStd-Light"/>
              </a:rPr>
              <a:t>through its </a:t>
            </a:r>
            <a:r>
              <a:rPr lang="en-US" altLang="zh-CN" dirty="0">
                <a:latin typeface="FrutigerLTStd-Light"/>
              </a:rPr>
              <a:t>receptor, causes phosphorylation </a:t>
            </a:r>
            <a:r>
              <a:rPr lang="en-US" altLang="zh-CN" dirty="0" smtClean="0">
                <a:latin typeface="FrutigerLTStd-Light"/>
              </a:rPr>
              <a:t>of several </a:t>
            </a:r>
            <a:r>
              <a:rPr lang="en-US" altLang="zh-CN" dirty="0" err="1">
                <a:latin typeface="FrutigerLTStd-Light"/>
              </a:rPr>
              <a:t>Smad</a:t>
            </a:r>
            <a:r>
              <a:rPr lang="en-US" altLang="zh-CN" dirty="0">
                <a:latin typeface="FrutigerLTStd-Light"/>
              </a:rPr>
              <a:t> </a:t>
            </a:r>
            <a:r>
              <a:rPr lang="en-US" altLang="zh-CN" dirty="0" smtClean="0">
                <a:latin typeface="FrutigerLTStd-Light"/>
              </a:rPr>
              <a:t>proteins. </a:t>
            </a:r>
            <a:r>
              <a:rPr lang="en-US" altLang="zh-CN" dirty="0">
                <a:latin typeface="FrutigerLTStd-Light"/>
              </a:rPr>
              <a:t>Two molecules </a:t>
            </a:r>
            <a:r>
              <a:rPr lang="en-US" altLang="zh-CN" dirty="0" smtClean="0">
                <a:latin typeface="FrutigerLTStd-Light"/>
              </a:rPr>
              <a:t>of phosphorylated </a:t>
            </a:r>
            <a:r>
              <a:rPr lang="en-US" altLang="zh-CN" dirty="0">
                <a:latin typeface="FrutigerLTStd-Light"/>
              </a:rPr>
              <a:t>Smad2/3 then form </a:t>
            </a:r>
            <a:r>
              <a:rPr lang="en-US" altLang="zh-CN" dirty="0" smtClean="0">
                <a:latin typeface="FrutigerLTStd-Light"/>
              </a:rPr>
              <a:t>a </a:t>
            </a:r>
            <a:r>
              <a:rPr lang="en-US" altLang="zh-CN" dirty="0" err="1" smtClean="0">
                <a:latin typeface="FrutigerLTStd-Light"/>
              </a:rPr>
              <a:t>heterotrimeric</a:t>
            </a:r>
            <a:r>
              <a:rPr lang="en-US" altLang="zh-CN" dirty="0" smtClean="0">
                <a:latin typeface="FrutigerLTStd-Light"/>
              </a:rPr>
              <a:t> </a:t>
            </a:r>
            <a:r>
              <a:rPr lang="en-US" altLang="zh-CN" dirty="0">
                <a:latin typeface="FrutigerLTStd-Light"/>
              </a:rPr>
              <a:t>complex with Smad4, </a:t>
            </a:r>
            <a:r>
              <a:rPr lang="en-US" altLang="zh-CN" dirty="0" smtClean="0">
                <a:latin typeface="FrutigerLTStd-Light"/>
              </a:rPr>
              <a:t>and the </a:t>
            </a:r>
            <a:r>
              <a:rPr lang="en-US" altLang="zh-CN" dirty="0">
                <a:latin typeface="FrutigerLTStd-Light"/>
              </a:rPr>
              <a:t>resulting complex then migrates </a:t>
            </a:r>
            <a:r>
              <a:rPr lang="en-US" altLang="zh-CN" dirty="0" smtClean="0">
                <a:latin typeface="FrutigerLTStd-Light"/>
              </a:rPr>
              <a:t>to the </a:t>
            </a:r>
            <a:r>
              <a:rPr lang="en-US" altLang="zh-CN" dirty="0">
                <a:latin typeface="FrutigerLTStd-Light"/>
              </a:rPr>
              <a:t>nucleus, where it teams up with </a:t>
            </a:r>
            <a:r>
              <a:rPr lang="en-US" altLang="zh-CN" dirty="0" err="1" smtClean="0">
                <a:latin typeface="FrutigerLTStd-Light"/>
              </a:rPr>
              <a:t>Miz</a:t>
            </a:r>
            <a:r>
              <a:rPr lang="en-US" altLang="zh-CN" dirty="0" smtClean="0">
                <a:latin typeface="FrutigerLTStd-Light"/>
              </a:rPr>
              <a:t>- 1 </a:t>
            </a:r>
            <a:r>
              <a:rPr lang="en-US" altLang="zh-CN" dirty="0">
                <a:latin typeface="FrutigerLTStd-Light"/>
              </a:rPr>
              <a:t>to induce expression of the </a:t>
            </a:r>
            <a:r>
              <a:rPr lang="en-US" altLang="zh-CN" dirty="0" smtClean="0">
                <a:latin typeface="FrutigerLTStd-Light"/>
              </a:rPr>
              <a:t>p15INK4B and p21Cip1 </a:t>
            </a:r>
            <a:r>
              <a:rPr lang="en-US" altLang="zh-CN" dirty="0">
                <a:latin typeface="FrutigerLTStd-Light"/>
              </a:rPr>
              <a:t>CDK </a:t>
            </a:r>
            <a:r>
              <a:rPr lang="en-US" altLang="zh-CN" dirty="0" smtClean="0">
                <a:latin typeface="FrutigerLTStd-Light"/>
              </a:rPr>
              <a:t>inhibitors. </a:t>
            </a:r>
            <a:r>
              <a:rPr lang="en-US" altLang="zh-CN" dirty="0" err="1" smtClean="0">
                <a:latin typeface="FrutigerLTStd-Light"/>
              </a:rPr>
              <a:t>Myc</a:t>
            </a:r>
            <a:r>
              <a:rPr lang="en-US" altLang="zh-CN" dirty="0">
                <a:latin typeface="FrutigerLTStd-Light"/>
              </a:rPr>
              <a:t>, for its part, is capable of teaming </a:t>
            </a:r>
            <a:r>
              <a:rPr lang="en-US" altLang="zh-CN" dirty="0" smtClean="0">
                <a:latin typeface="FrutigerLTStd-Light"/>
              </a:rPr>
              <a:t>up with </a:t>
            </a:r>
            <a:r>
              <a:rPr lang="en-US" altLang="zh-CN" dirty="0">
                <a:latin typeface="FrutigerLTStd-Light"/>
              </a:rPr>
              <a:t>Miz-1 to repress expression of </a:t>
            </a:r>
            <a:r>
              <a:rPr lang="en-US" altLang="zh-CN" dirty="0" smtClean="0">
                <a:latin typeface="FrutigerLTStd-Light"/>
              </a:rPr>
              <a:t>these CDK inhibitors. However, this </a:t>
            </a:r>
            <a:r>
              <a:rPr lang="en-US" altLang="zh-CN" dirty="0">
                <a:latin typeface="FrutigerLTStd-Light"/>
              </a:rPr>
              <a:t>action of </a:t>
            </a:r>
            <a:r>
              <a:rPr lang="en-US" altLang="zh-CN" dirty="0" err="1">
                <a:latin typeface="FrutigerLTStd-Light"/>
              </a:rPr>
              <a:t>Myc</a:t>
            </a:r>
            <a:r>
              <a:rPr lang="en-US" altLang="zh-CN" dirty="0">
                <a:latin typeface="FrutigerLTStd-Light"/>
              </a:rPr>
              <a:t> can be </a:t>
            </a:r>
            <a:r>
              <a:rPr lang="en-US" altLang="zh-CN" dirty="0" smtClean="0">
                <a:latin typeface="FrutigerLTStd-Light"/>
              </a:rPr>
              <a:t>blocked </a:t>
            </a:r>
            <a:r>
              <a:rPr lang="en-US" altLang="zh-CN" dirty="0">
                <a:latin typeface="FrutigerLTStd-Light"/>
              </a:rPr>
              <a:t>by TGF-</a:t>
            </a:r>
            <a:r>
              <a:rPr lang="en-US" altLang="zh-CN" dirty="0">
                <a:latin typeface="TimesNewRomanPSMT"/>
              </a:rPr>
              <a:t>β</a:t>
            </a:r>
            <a:r>
              <a:rPr lang="en-US" altLang="zh-CN" dirty="0">
                <a:latin typeface="FrutigerLTStd-Light"/>
              </a:rPr>
              <a:t>, which </a:t>
            </a:r>
            <a:r>
              <a:rPr lang="en-US" altLang="zh-CN" dirty="0" smtClean="0">
                <a:latin typeface="FrutigerLTStd-Light"/>
              </a:rPr>
              <a:t>dispatches Smad3 </a:t>
            </a:r>
            <a:r>
              <a:rPr lang="en-US" altLang="zh-CN" dirty="0">
                <a:latin typeface="FrutigerLTStd-Light"/>
              </a:rPr>
              <a:t>to form a complex with E2F4 </a:t>
            </a:r>
            <a:r>
              <a:rPr lang="en-US" altLang="zh-CN" dirty="0" smtClean="0">
                <a:latin typeface="FrutigerLTStd-Light"/>
              </a:rPr>
              <a:t>or E2F5 </a:t>
            </a:r>
            <a:r>
              <a:rPr lang="en-US" altLang="zh-CN" dirty="0">
                <a:latin typeface="FrutigerLTStd-Light"/>
              </a:rPr>
              <a:t>plus p107 (</a:t>
            </a:r>
            <a:r>
              <a:rPr lang="en-US" altLang="zh-CN" dirty="0" err="1">
                <a:latin typeface="FrutigerLTStd-Light"/>
              </a:rPr>
              <a:t>pRb’s</a:t>
            </a:r>
            <a:r>
              <a:rPr lang="en-US" altLang="zh-CN" dirty="0">
                <a:latin typeface="FrutigerLTStd-Light"/>
              </a:rPr>
              <a:t> cousin; </a:t>
            </a:r>
            <a:r>
              <a:rPr lang="en-US" altLang="zh-CN" i="1" dirty="0">
                <a:latin typeface="FrutigerLTStd-LightItalic"/>
              </a:rPr>
              <a:t>right</a:t>
            </a:r>
            <a:r>
              <a:rPr lang="en-US" altLang="zh-CN" dirty="0">
                <a:latin typeface="FrutigerLTStd-Light"/>
              </a:rPr>
              <a:t>) </a:t>
            </a:r>
            <a:r>
              <a:rPr lang="en-US" altLang="zh-CN" dirty="0" smtClean="0">
                <a:latin typeface="FrutigerLTStd-Light"/>
              </a:rPr>
              <a:t>that represses </a:t>
            </a:r>
            <a:r>
              <a:rPr lang="en-US" altLang="zh-CN" dirty="0">
                <a:latin typeface="FrutigerLTStd-Light"/>
              </a:rPr>
              <a:t>expression of the </a:t>
            </a:r>
            <a:r>
              <a:rPr lang="en-US" altLang="zh-CN" i="1" dirty="0" err="1">
                <a:latin typeface="FrutigerLTStd-LightItalic"/>
              </a:rPr>
              <a:t>myc</a:t>
            </a:r>
            <a:r>
              <a:rPr lang="en-US" altLang="zh-CN" i="1" dirty="0">
                <a:latin typeface="FrutigerLTStd-LightItalic"/>
              </a:rPr>
              <a:t> </a:t>
            </a:r>
            <a:r>
              <a:rPr lang="en-US" altLang="zh-CN" dirty="0" smtClean="0">
                <a:latin typeface="FrutigerLTStd-Light"/>
              </a:rPr>
              <a:t>gene, thereby </a:t>
            </a:r>
            <a:r>
              <a:rPr lang="en-US" altLang="zh-CN" dirty="0">
                <a:latin typeface="FrutigerLTStd-Light"/>
              </a:rPr>
              <a:t>causing </a:t>
            </a:r>
            <a:r>
              <a:rPr lang="en-US" altLang="zh-CN" dirty="0" err="1">
                <a:latin typeface="FrutigerLTStd-Light"/>
              </a:rPr>
              <a:t>Myc</a:t>
            </a:r>
            <a:r>
              <a:rPr lang="en-US" altLang="zh-CN" dirty="0">
                <a:latin typeface="FrutigerLTStd-Light"/>
              </a:rPr>
              <a:t> levels to </a:t>
            </a:r>
            <a:r>
              <a:rPr lang="en-US" altLang="zh-CN" dirty="0" smtClean="0">
                <a:latin typeface="FrutigerLTStd-Light"/>
              </a:rPr>
              <a:t>collapse. </a:t>
            </a:r>
            <a:r>
              <a:rPr lang="en-US" altLang="zh-CN" u="sng" dirty="0" smtClean="0">
                <a:solidFill>
                  <a:srgbClr val="FF0000"/>
                </a:solidFill>
                <a:latin typeface="FrutigerLTStd-Light"/>
              </a:rPr>
              <a:t>This </a:t>
            </a:r>
            <a:r>
              <a:rPr lang="en-US" altLang="zh-CN" u="sng" dirty="0">
                <a:solidFill>
                  <a:srgbClr val="FF0000"/>
                </a:solidFill>
                <a:latin typeface="FrutigerLTStd-Light"/>
              </a:rPr>
              <a:t>ensures that TGF-</a:t>
            </a:r>
            <a:r>
              <a:rPr lang="en-US" altLang="zh-CN" u="sng" dirty="0">
                <a:solidFill>
                  <a:srgbClr val="FF0000"/>
                </a:solidFill>
                <a:latin typeface="TimesNewRomanPSMT"/>
              </a:rPr>
              <a:t>β </a:t>
            </a:r>
            <a:r>
              <a:rPr lang="en-US" altLang="zh-CN" u="sng" dirty="0">
                <a:solidFill>
                  <a:srgbClr val="FF0000"/>
                </a:solidFill>
                <a:latin typeface="FrutigerLTStd-Light"/>
              </a:rPr>
              <a:t>succeeds </a:t>
            </a:r>
            <a:r>
              <a:rPr lang="en-US" altLang="zh-CN" u="sng" dirty="0" smtClean="0">
                <a:solidFill>
                  <a:srgbClr val="FF0000"/>
                </a:solidFill>
                <a:latin typeface="FrutigerLTStd-Light"/>
              </a:rPr>
              <a:t>in inducing </a:t>
            </a:r>
            <a:r>
              <a:rPr lang="en-US" altLang="zh-CN" u="sng" dirty="0">
                <a:solidFill>
                  <a:srgbClr val="FF0000"/>
                </a:solidFill>
                <a:latin typeface="FrutigerLTStd-Light"/>
              </a:rPr>
              <a:t>expression of the two </a:t>
            </a:r>
            <a:r>
              <a:rPr lang="en-US" altLang="zh-CN" u="sng" dirty="0" smtClean="0">
                <a:solidFill>
                  <a:srgbClr val="FF0000"/>
                </a:solidFill>
                <a:latin typeface="FrutigerLTStd-Light"/>
              </a:rPr>
              <a:t>CDK inhibitors—p15INK4B </a:t>
            </a:r>
            <a:r>
              <a:rPr lang="en-US" altLang="zh-CN" u="sng" dirty="0">
                <a:solidFill>
                  <a:srgbClr val="FF0000"/>
                </a:solidFill>
                <a:latin typeface="FrutigerLTStd-Light"/>
              </a:rPr>
              <a:t>and </a:t>
            </a:r>
            <a:r>
              <a:rPr lang="en-US" altLang="zh-CN" u="sng" dirty="0" smtClean="0">
                <a:solidFill>
                  <a:srgbClr val="FF0000"/>
                </a:solidFill>
                <a:latin typeface="FrutigerLTStd-Light"/>
              </a:rPr>
              <a:t>p21Cip1—and thereby </a:t>
            </a:r>
            <a:r>
              <a:rPr lang="en-US" altLang="zh-CN" u="sng" dirty="0">
                <a:solidFill>
                  <a:srgbClr val="FF0000"/>
                </a:solidFill>
                <a:latin typeface="FrutigerLTStd-Light"/>
              </a:rPr>
              <a:t>shuts down cell cycle </a:t>
            </a:r>
            <a:r>
              <a:rPr lang="en-US" altLang="zh-CN" u="sng" dirty="0" smtClean="0">
                <a:solidFill>
                  <a:srgbClr val="FF0000"/>
                </a:solidFill>
                <a:latin typeface="FrutigerLTStd-Light"/>
              </a:rPr>
              <a:t>progression in </a:t>
            </a:r>
            <a:r>
              <a:rPr lang="en-US" altLang="zh-CN" u="sng" dirty="0">
                <a:solidFill>
                  <a:srgbClr val="FF0000"/>
                </a:solidFill>
                <a:latin typeface="FrutigerLTStd-Light"/>
              </a:rPr>
              <a:t>the early/mid G1 phase of the </a:t>
            </a:r>
            <a:r>
              <a:rPr lang="en-US" altLang="zh-CN" u="sng" dirty="0" smtClean="0">
                <a:solidFill>
                  <a:srgbClr val="FF0000"/>
                </a:solidFill>
                <a:latin typeface="FrutigerLTStd-Light"/>
              </a:rPr>
              <a:t>cell cycle</a:t>
            </a:r>
            <a:r>
              <a:rPr lang="en-US" altLang="zh-CN" u="sng" dirty="0">
                <a:solidFill>
                  <a:srgbClr val="FF0000"/>
                </a:solidFill>
                <a:latin typeface="FrutigerLTStd-Light"/>
              </a:rPr>
              <a:t>.</a:t>
            </a:r>
            <a:endParaRPr lang="zh-CN" altLang="en-US" u="sng" dirty="0">
              <a:solidFill>
                <a:srgbClr val="FF0000"/>
              </a:solidFill>
            </a:endParaRPr>
          </a:p>
        </p:txBody>
      </p:sp>
    </p:spTree>
    <p:extLst>
      <p:ext uri="{BB962C8B-B14F-4D97-AF65-F5344CB8AC3E}">
        <p14:creationId xmlns:p14="http://schemas.microsoft.com/office/powerpoint/2010/main" val="9710045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6870" y="2476016"/>
            <a:ext cx="8893791" cy="1384995"/>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8.11 </a:t>
            </a:r>
            <a:r>
              <a:rPr lang="en-US" altLang="zh-CN" sz="2800" dirty="0" err="1">
                <a:solidFill>
                  <a:srgbClr val="1271FF"/>
                </a:solidFill>
                <a:latin typeface="ACaslonPro-Regular"/>
              </a:rPr>
              <a:t>pRb</a:t>
            </a:r>
            <a:r>
              <a:rPr lang="en-US" altLang="zh-CN" sz="2800" dirty="0">
                <a:solidFill>
                  <a:srgbClr val="1271FF"/>
                </a:solidFill>
                <a:latin typeface="ACaslonPro-Regular"/>
              </a:rPr>
              <a:t> function and the controls of differentiation </a:t>
            </a:r>
            <a:r>
              <a:rPr lang="en-US" altLang="zh-CN" sz="2800" dirty="0" smtClean="0">
                <a:solidFill>
                  <a:srgbClr val="1271FF"/>
                </a:solidFill>
                <a:latin typeface="ACaslonPro-Regular"/>
              </a:rPr>
              <a:t>are closely </a:t>
            </a:r>
            <a:r>
              <a:rPr lang="en-US" altLang="zh-CN" sz="2800" dirty="0">
                <a:solidFill>
                  <a:srgbClr val="1271FF"/>
                </a:solidFill>
                <a:latin typeface="ACaslonPro-Regular"/>
              </a:rPr>
              <a:t>linked</a:t>
            </a:r>
            <a:endParaRPr lang="zh-CN" altLang="en-US" sz="2800" dirty="0"/>
          </a:p>
        </p:txBody>
      </p:sp>
    </p:spTree>
    <p:extLst>
      <p:ext uri="{BB962C8B-B14F-4D97-AF65-F5344CB8AC3E}">
        <p14:creationId xmlns:p14="http://schemas.microsoft.com/office/powerpoint/2010/main" val="457672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figure_08_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184" y="951423"/>
            <a:ext cx="8531225"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22960" y="5077267"/>
            <a:ext cx="10597896" cy="1569660"/>
          </a:xfrm>
          <a:prstGeom prst="rect">
            <a:avLst/>
          </a:prstGeom>
        </p:spPr>
        <p:txBody>
          <a:bodyPr wrap="square">
            <a:spAutoFit/>
          </a:bodyPr>
          <a:lstStyle/>
          <a:p>
            <a:r>
              <a:rPr lang="en-US" altLang="zh-CN" sz="1600" dirty="0" smtClean="0">
                <a:latin typeface="FrutigerLTStd-Light"/>
              </a:rPr>
              <a:t>(A) The </a:t>
            </a:r>
            <a:r>
              <a:rPr lang="en-US" altLang="zh-CN" sz="1600" dirty="0">
                <a:latin typeface="FrutigerLTStd-Light"/>
              </a:rPr>
              <a:t>disease of chronic </a:t>
            </a:r>
            <a:r>
              <a:rPr lang="en-US" altLang="zh-CN" sz="1600" dirty="0" err="1">
                <a:latin typeface="FrutigerLTStd-Light"/>
              </a:rPr>
              <a:t>myelogenous</a:t>
            </a:r>
            <a:r>
              <a:rPr lang="en-US" altLang="zh-CN" sz="1600" dirty="0">
                <a:latin typeface="FrutigerLTStd-Light"/>
              </a:rPr>
              <a:t> leukemia (CML) </a:t>
            </a:r>
            <a:r>
              <a:rPr lang="en-US" altLang="zh-CN" sz="1600" dirty="0" smtClean="0">
                <a:latin typeface="FrutigerLTStd-Light"/>
              </a:rPr>
              <a:t>leads to </a:t>
            </a:r>
            <a:r>
              <a:rPr lang="en-US" altLang="zh-CN" sz="1600" dirty="0">
                <a:latin typeface="FrutigerLTStd-Light"/>
              </a:rPr>
              <a:t>the accumulation in the blood of elevated numbers of </a:t>
            </a:r>
            <a:r>
              <a:rPr lang="en-US" altLang="zh-CN" sz="1600" dirty="0" smtClean="0">
                <a:latin typeface="FrutigerLTStd-Light"/>
              </a:rPr>
              <a:t>cells</a:t>
            </a:r>
            <a:r>
              <a:rPr lang="zh-CN" altLang="en-US" sz="1600" dirty="0" smtClean="0">
                <a:latin typeface="FrutigerLTStd-Light"/>
              </a:rPr>
              <a:t> </a:t>
            </a:r>
            <a:r>
              <a:rPr lang="en-US" altLang="zh-CN" sz="1600" dirty="0" smtClean="0">
                <a:latin typeface="FrutigerLTStd-Light"/>
              </a:rPr>
              <a:t>that </a:t>
            </a:r>
            <a:r>
              <a:rPr lang="en-US" altLang="zh-CN" sz="1600" dirty="0">
                <a:latin typeface="FrutigerLTStd-Light"/>
              </a:rPr>
              <a:t>are almost fully differentiated </a:t>
            </a:r>
            <a:r>
              <a:rPr lang="en-US" altLang="zh-CN" sz="1600" dirty="0" smtClean="0">
                <a:latin typeface="FrutigerLTStd-Light"/>
              </a:rPr>
              <a:t>neutrophils. </a:t>
            </a:r>
            <a:r>
              <a:rPr lang="en-US" altLang="zh-CN" sz="1600" dirty="0">
                <a:latin typeface="FrutigerLTStd-Light"/>
              </a:rPr>
              <a:t>The </a:t>
            </a:r>
            <a:r>
              <a:rPr lang="en-US" altLang="zh-CN" sz="1600" i="1" dirty="0">
                <a:latin typeface="FrutigerLTStd-LightItalic"/>
              </a:rPr>
              <a:t>pink </a:t>
            </a:r>
            <a:r>
              <a:rPr lang="en-US" altLang="zh-CN" sz="1600" dirty="0">
                <a:latin typeface="FrutigerLTStd-Light"/>
              </a:rPr>
              <a:t>cells are erythrocytes. </a:t>
            </a:r>
            <a:r>
              <a:rPr lang="en-US" altLang="zh-CN" sz="1600" dirty="0" smtClean="0">
                <a:latin typeface="FrutigerLTStd-Light"/>
              </a:rPr>
              <a:t>(B</a:t>
            </a:r>
            <a:r>
              <a:rPr lang="en-US" altLang="zh-CN" sz="1600" dirty="0">
                <a:latin typeface="FrutigerLTStd-Light"/>
              </a:rPr>
              <a:t>) After </a:t>
            </a:r>
            <a:r>
              <a:rPr lang="en-US" altLang="zh-CN" sz="1600" dirty="0" smtClean="0">
                <a:latin typeface="FrutigerLTStd-Light"/>
              </a:rPr>
              <a:t>several</a:t>
            </a:r>
            <a:r>
              <a:rPr lang="zh-CN" altLang="en-US" sz="1600" dirty="0" smtClean="0">
                <a:latin typeface="FrutigerLTStd-Light"/>
              </a:rPr>
              <a:t> </a:t>
            </a:r>
            <a:r>
              <a:rPr lang="en-US" altLang="zh-CN" sz="1600" dirty="0" smtClean="0">
                <a:latin typeface="FrutigerLTStd-Light"/>
              </a:rPr>
              <a:t>years</a:t>
            </a:r>
            <a:r>
              <a:rPr lang="en-US" altLang="zh-CN" sz="1600" dirty="0">
                <a:latin typeface="FrutigerLTStd-Light"/>
              </a:rPr>
              <a:t>, when the chronic phase of the disease progresses to </a:t>
            </a:r>
            <a:r>
              <a:rPr lang="en-US" altLang="zh-CN" sz="1600" dirty="0" smtClean="0">
                <a:latin typeface="FrutigerLTStd-Light"/>
              </a:rPr>
              <a:t>an</a:t>
            </a:r>
            <a:r>
              <a:rPr lang="zh-CN" altLang="en-US" sz="1600" dirty="0" smtClean="0">
                <a:latin typeface="FrutigerLTStd-Light"/>
              </a:rPr>
              <a:t> </a:t>
            </a:r>
            <a:r>
              <a:rPr lang="en-US" altLang="zh-CN" sz="1600" dirty="0" smtClean="0">
                <a:latin typeface="FrutigerLTStd-Light"/>
              </a:rPr>
              <a:t>“accelerated</a:t>
            </a:r>
            <a:r>
              <a:rPr lang="en-US" altLang="zh-CN" sz="1600" dirty="0">
                <a:latin typeface="FrutigerLTStd-Light"/>
              </a:rPr>
              <a:t>” phase, these more differentiated neutrophils </a:t>
            </a:r>
            <a:r>
              <a:rPr lang="en-US" altLang="zh-CN" sz="1600" dirty="0" smtClean="0">
                <a:latin typeface="FrutigerLTStd-Light"/>
              </a:rPr>
              <a:t>are</a:t>
            </a:r>
            <a:r>
              <a:rPr lang="zh-CN" altLang="en-US" sz="1600" dirty="0" smtClean="0">
                <a:latin typeface="FrutigerLTStd-Light"/>
              </a:rPr>
              <a:t> </a:t>
            </a:r>
            <a:r>
              <a:rPr lang="en-US" altLang="zh-CN" sz="1600" dirty="0" smtClean="0">
                <a:latin typeface="FrutigerLTStd-Light"/>
              </a:rPr>
              <a:t>increasingly </a:t>
            </a:r>
            <a:r>
              <a:rPr lang="en-US" altLang="zh-CN" sz="1600" dirty="0">
                <a:latin typeface="FrutigerLTStd-Light"/>
              </a:rPr>
              <a:t>replaced by less differentiated blast cells (</a:t>
            </a:r>
            <a:r>
              <a:rPr lang="en-US" altLang="zh-CN" sz="1600" i="1" dirty="0">
                <a:latin typeface="FrutigerLTStd-LightItalic"/>
              </a:rPr>
              <a:t>arrows</a:t>
            </a:r>
            <a:r>
              <a:rPr lang="en-US" altLang="zh-CN" sz="1600" dirty="0" smtClean="0">
                <a:latin typeface="FrutigerLTStd-Light"/>
              </a:rPr>
              <a:t>).</a:t>
            </a:r>
            <a:r>
              <a:rPr lang="zh-CN" altLang="en-US" sz="1600" dirty="0" smtClean="0">
                <a:latin typeface="FrutigerLTStd-Light"/>
              </a:rPr>
              <a:t> </a:t>
            </a:r>
            <a:r>
              <a:rPr lang="en-US" altLang="zh-CN" sz="1600" dirty="0" smtClean="0">
                <a:latin typeface="FrutigerLTStd-Light"/>
              </a:rPr>
              <a:t>(</a:t>
            </a:r>
            <a:r>
              <a:rPr lang="en-US" altLang="zh-CN" sz="1600" dirty="0">
                <a:latin typeface="FrutigerLTStd-Light"/>
              </a:rPr>
              <a:t>C) Ultimately, this accelerated phase progresses to “</a:t>
            </a:r>
            <a:r>
              <a:rPr lang="en-US" altLang="zh-CN" sz="1600" dirty="0" smtClean="0">
                <a:latin typeface="FrutigerLTStd-Light"/>
              </a:rPr>
              <a:t>blast</a:t>
            </a:r>
            <a:r>
              <a:rPr lang="zh-CN" altLang="en-US" sz="1600" dirty="0" smtClean="0">
                <a:latin typeface="FrutigerLTStd-Light"/>
              </a:rPr>
              <a:t> </a:t>
            </a:r>
            <a:r>
              <a:rPr lang="en-US" altLang="zh-CN" sz="1600" dirty="0" smtClean="0">
                <a:latin typeface="FrutigerLTStd-Light"/>
              </a:rPr>
              <a:t>crisis</a:t>
            </a:r>
            <a:r>
              <a:rPr lang="en-US" altLang="zh-CN" sz="1600" dirty="0">
                <a:latin typeface="FrutigerLTStd-Light"/>
              </a:rPr>
              <a:t>,” when the peripheral blood carries large numbers </a:t>
            </a:r>
            <a:r>
              <a:rPr lang="en-US" altLang="zh-CN" sz="1600" dirty="0" smtClean="0">
                <a:latin typeface="FrutigerLTStd-Light"/>
              </a:rPr>
              <a:t>of</a:t>
            </a:r>
            <a:r>
              <a:rPr lang="zh-CN" altLang="en-US" sz="1600" dirty="0" smtClean="0">
                <a:latin typeface="FrutigerLTStd-Light"/>
              </a:rPr>
              <a:t> </a:t>
            </a:r>
            <a:r>
              <a:rPr lang="en-US" altLang="zh-CN" sz="1600" dirty="0" smtClean="0">
                <a:latin typeface="FrutigerLTStd-Light"/>
              </a:rPr>
              <a:t>undifferentiated </a:t>
            </a:r>
            <a:r>
              <a:rPr lang="en-US" altLang="zh-CN" sz="1600" dirty="0">
                <a:latin typeface="FrutigerLTStd-Light"/>
              </a:rPr>
              <a:t>blast cells. </a:t>
            </a:r>
            <a:endParaRPr lang="zh-CN" altLang="en-US" sz="1600" dirty="0"/>
          </a:p>
        </p:txBody>
      </p:sp>
      <p:sp>
        <p:nvSpPr>
          <p:cNvPr id="4" name="Rectangle 3"/>
          <p:cNvSpPr/>
          <p:nvPr/>
        </p:nvSpPr>
        <p:spPr>
          <a:xfrm>
            <a:off x="1738090" y="220233"/>
            <a:ext cx="8767636" cy="461665"/>
          </a:xfrm>
          <a:prstGeom prst="rect">
            <a:avLst/>
          </a:prstGeom>
        </p:spPr>
        <p:txBody>
          <a:bodyPr wrap="square">
            <a:spAutoFit/>
          </a:bodyPr>
          <a:lstStyle/>
          <a:p>
            <a:r>
              <a:rPr lang="en-US" altLang="zh-CN" sz="2400" b="1" dirty="0">
                <a:solidFill>
                  <a:srgbClr val="1271FF"/>
                </a:solidFill>
                <a:latin typeface="FrutigerLTStd-Bold"/>
              </a:rPr>
              <a:t>Figure 8.32 </a:t>
            </a:r>
            <a:r>
              <a:rPr lang="en-US" altLang="zh-CN" sz="2400" b="1" dirty="0">
                <a:solidFill>
                  <a:srgbClr val="000000"/>
                </a:solidFill>
                <a:latin typeface="FrutigerLTStd-Bold"/>
              </a:rPr>
              <a:t>Disease progression </a:t>
            </a:r>
            <a:r>
              <a:rPr lang="en-US" altLang="zh-CN" sz="2400" b="1" dirty="0" smtClean="0">
                <a:solidFill>
                  <a:srgbClr val="000000"/>
                </a:solidFill>
                <a:latin typeface="FrutigerLTStd-Bold"/>
              </a:rPr>
              <a:t>and dedifferentiation</a:t>
            </a:r>
            <a:endParaRPr lang="zh-CN" altLang="en-US" sz="2400" dirty="0"/>
          </a:p>
        </p:txBody>
      </p:sp>
    </p:spTree>
    <p:extLst>
      <p:ext uri="{BB962C8B-B14F-4D97-AF65-F5344CB8AC3E}">
        <p14:creationId xmlns:p14="http://schemas.microsoft.com/office/powerpoint/2010/main" val="3012933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figure_08_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30" y="1355812"/>
            <a:ext cx="5438138" cy="499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47232" y="1588748"/>
            <a:ext cx="5794248" cy="4524315"/>
          </a:xfrm>
          <a:prstGeom prst="rect">
            <a:avLst/>
          </a:prstGeom>
        </p:spPr>
        <p:txBody>
          <a:bodyPr wrap="square">
            <a:spAutoFit/>
          </a:bodyPr>
          <a:lstStyle/>
          <a:p>
            <a:r>
              <a:rPr lang="en-US" altLang="zh-CN" sz="1600" dirty="0" smtClean="0">
                <a:latin typeface="FrutigerLTStd-Light"/>
              </a:rPr>
              <a:t>Lineage-specific </a:t>
            </a:r>
            <a:r>
              <a:rPr lang="en-US" altLang="zh-CN" sz="1600" dirty="0" err="1">
                <a:latin typeface="FrutigerLTStd-Light"/>
              </a:rPr>
              <a:t>bHLH</a:t>
            </a:r>
            <a:r>
              <a:rPr lang="en-US" altLang="zh-CN" sz="1600" dirty="0">
                <a:latin typeface="FrutigerLTStd-Light"/>
              </a:rPr>
              <a:t> </a:t>
            </a:r>
            <a:r>
              <a:rPr lang="en-US" altLang="zh-CN" sz="1600" dirty="0" smtClean="0">
                <a:latin typeface="FrutigerLTStd-Light"/>
              </a:rPr>
              <a:t>transcription</a:t>
            </a:r>
            <a:r>
              <a:rPr lang="zh-CN" altLang="en-US" sz="1600" dirty="0" smtClean="0">
                <a:latin typeface="FrutigerLTStd-Light"/>
              </a:rPr>
              <a:t> </a:t>
            </a:r>
            <a:r>
              <a:rPr lang="en-US" altLang="zh-CN" sz="1600" dirty="0" smtClean="0">
                <a:latin typeface="FrutigerLTStd-Light"/>
              </a:rPr>
              <a:t>factors</a:t>
            </a:r>
            <a:r>
              <a:rPr lang="en-US" altLang="zh-CN" sz="1600" dirty="0">
                <a:latin typeface="FrutigerLTStd-Light"/>
              </a:rPr>
              <a:t>, such as </a:t>
            </a:r>
            <a:r>
              <a:rPr lang="en-US" altLang="zh-CN" sz="1600" dirty="0" err="1">
                <a:latin typeface="FrutigerLTStd-Light"/>
              </a:rPr>
              <a:t>MyoD</a:t>
            </a:r>
            <a:r>
              <a:rPr lang="en-US" altLang="zh-CN" sz="1600" dirty="0">
                <a:latin typeface="FrutigerLTStd-Light"/>
              </a:rPr>
              <a:t> </a:t>
            </a:r>
            <a:r>
              <a:rPr lang="en-US" altLang="zh-CN" sz="1600" dirty="0" smtClean="0">
                <a:latin typeface="FrutigerLTStd-Light"/>
              </a:rPr>
              <a:t> , form</a:t>
            </a:r>
            <a:r>
              <a:rPr lang="zh-CN" altLang="en-US" sz="1600" dirty="0" smtClean="0">
                <a:latin typeface="FrutigerLTStd-Light"/>
              </a:rPr>
              <a:t> </a:t>
            </a:r>
            <a:r>
              <a:rPr lang="en-US" altLang="zh-CN" sz="1600" dirty="0" smtClean="0">
                <a:latin typeface="FrutigerLTStd-Light"/>
              </a:rPr>
              <a:t>heterodimers </a:t>
            </a:r>
            <a:r>
              <a:rPr lang="en-US" altLang="zh-CN" sz="1600" dirty="0">
                <a:latin typeface="FrutigerLTStd-Light"/>
              </a:rPr>
              <a:t>with widely </a:t>
            </a:r>
            <a:r>
              <a:rPr lang="en-US" altLang="zh-CN" sz="1600" dirty="0" smtClean="0">
                <a:latin typeface="FrutigerLTStd-Light"/>
              </a:rPr>
              <a:t>expressed</a:t>
            </a:r>
            <a:r>
              <a:rPr lang="zh-CN" altLang="en-US" sz="1600" dirty="0" smtClean="0">
                <a:latin typeface="FrutigerLTStd-Light"/>
              </a:rPr>
              <a:t> </a:t>
            </a:r>
            <a:r>
              <a:rPr lang="en-US" altLang="zh-CN" sz="1600" dirty="0" smtClean="0">
                <a:latin typeface="FrutigerLTStd-Light"/>
              </a:rPr>
              <a:t>E12 </a:t>
            </a:r>
            <a:r>
              <a:rPr lang="en-US" altLang="zh-CN" sz="1600" dirty="0">
                <a:latin typeface="FrutigerLTStd-Light"/>
              </a:rPr>
              <a:t>or E47 </a:t>
            </a:r>
            <a:r>
              <a:rPr lang="en-US" altLang="zh-CN" sz="1600" dirty="0" err="1">
                <a:latin typeface="FrutigerLTStd-Light"/>
              </a:rPr>
              <a:t>bHLH</a:t>
            </a:r>
            <a:r>
              <a:rPr lang="en-US" altLang="zh-CN" sz="1600" dirty="0">
                <a:latin typeface="FrutigerLTStd-Light"/>
              </a:rPr>
              <a:t> partners (</a:t>
            </a:r>
            <a:r>
              <a:rPr lang="en-US" altLang="zh-CN" sz="1600" i="1" dirty="0">
                <a:latin typeface="FrutigerLTStd-LightItalic"/>
              </a:rPr>
              <a:t>blue</a:t>
            </a:r>
            <a:r>
              <a:rPr lang="en-US" altLang="zh-CN" sz="1600" dirty="0">
                <a:latin typeface="FrutigerLTStd-Light"/>
              </a:rPr>
              <a:t>). </a:t>
            </a:r>
            <a:r>
              <a:rPr lang="en-US" altLang="zh-CN" sz="1600" dirty="0" smtClean="0">
                <a:latin typeface="FrutigerLTStd-Light"/>
              </a:rPr>
              <a:t>The</a:t>
            </a:r>
            <a:r>
              <a:rPr lang="zh-CN" altLang="en-US" sz="1600" dirty="0" smtClean="0">
                <a:latin typeface="FrutigerLTStd-Light"/>
              </a:rPr>
              <a:t> </a:t>
            </a:r>
            <a:r>
              <a:rPr lang="en-US" altLang="zh-CN" sz="1600" dirty="0" smtClean="0">
                <a:latin typeface="FrutigerLTStd-Light"/>
              </a:rPr>
              <a:t>resulting </a:t>
            </a:r>
            <a:r>
              <a:rPr lang="en-US" altLang="zh-CN" sz="1600" dirty="0" err="1">
                <a:latin typeface="FrutigerLTStd-Light"/>
              </a:rPr>
              <a:t>heterodimeric</a:t>
            </a:r>
            <a:r>
              <a:rPr lang="en-US" altLang="zh-CN" sz="1600" dirty="0">
                <a:latin typeface="FrutigerLTStd-Light"/>
              </a:rPr>
              <a:t> </a:t>
            </a:r>
            <a:r>
              <a:rPr lang="en-US" altLang="zh-CN" sz="1600" dirty="0" smtClean="0">
                <a:latin typeface="FrutigerLTStd-Light"/>
              </a:rPr>
              <a:t>transcription</a:t>
            </a:r>
            <a:r>
              <a:rPr lang="zh-CN" altLang="en-US" sz="1600" dirty="0" smtClean="0">
                <a:latin typeface="FrutigerLTStd-Light"/>
              </a:rPr>
              <a:t> </a:t>
            </a:r>
            <a:r>
              <a:rPr lang="en-US" altLang="zh-CN" sz="1600" dirty="0" smtClean="0">
                <a:latin typeface="FrutigerLTStd-Light"/>
              </a:rPr>
              <a:t>factors </a:t>
            </a:r>
            <a:r>
              <a:rPr lang="en-US" altLang="zh-CN" sz="1600" dirty="0">
                <a:latin typeface="FrutigerLTStd-Light"/>
              </a:rPr>
              <a:t>orchestrate </a:t>
            </a:r>
            <a:r>
              <a:rPr lang="en-US" altLang="zh-CN" sz="1600" dirty="0" smtClean="0">
                <a:latin typeface="FrutigerLTStd-Light"/>
              </a:rPr>
              <a:t>differentiation</a:t>
            </a:r>
            <a:r>
              <a:rPr lang="zh-CN" altLang="en-US" sz="1600" dirty="0" smtClean="0">
                <a:latin typeface="FrutigerLTStd-Light"/>
              </a:rPr>
              <a:t> </a:t>
            </a:r>
            <a:r>
              <a:rPr lang="en-US" altLang="zh-CN" sz="1600" dirty="0" smtClean="0">
                <a:latin typeface="FrutigerLTStd-Light"/>
              </a:rPr>
              <a:t>programs </a:t>
            </a:r>
            <a:r>
              <a:rPr lang="en-US" altLang="zh-CN" sz="1600" dirty="0">
                <a:latin typeface="FrutigerLTStd-Light"/>
              </a:rPr>
              <a:t>in a variety of tissues, </a:t>
            </a:r>
            <a:r>
              <a:rPr lang="en-US" altLang="zh-CN" sz="1600" dirty="0" smtClean="0">
                <a:latin typeface="FrutigerLTStd-Light"/>
              </a:rPr>
              <a:t>including</a:t>
            </a:r>
            <a:r>
              <a:rPr lang="zh-CN" altLang="en-US" sz="1600" dirty="0" smtClean="0">
                <a:latin typeface="FrutigerLTStd-Light"/>
              </a:rPr>
              <a:t> </a:t>
            </a:r>
            <a:r>
              <a:rPr lang="en-US" altLang="zh-CN" sz="1600" dirty="0" smtClean="0">
                <a:latin typeface="FrutigerLTStd-Light"/>
              </a:rPr>
              <a:t>muscle </a:t>
            </a:r>
            <a:r>
              <a:rPr lang="en-US" altLang="zh-CN" sz="1600" dirty="0">
                <a:latin typeface="FrutigerLTStd-Light"/>
              </a:rPr>
              <a:t>(</a:t>
            </a:r>
            <a:r>
              <a:rPr lang="en-US" altLang="zh-CN" sz="1600" i="1" dirty="0">
                <a:latin typeface="FrutigerLTStd-LightItalic"/>
              </a:rPr>
              <a:t>left</a:t>
            </a:r>
            <a:r>
              <a:rPr lang="en-US" altLang="zh-CN" sz="1600" dirty="0">
                <a:latin typeface="FrutigerLTStd-Light"/>
              </a:rPr>
              <a:t>). The formation of </a:t>
            </a:r>
            <a:r>
              <a:rPr lang="en-US" altLang="zh-CN" sz="1600" dirty="0" smtClean="0">
                <a:latin typeface="FrutigerLTStd-Light"/>
              </a:rPr>
              <a:t>these</a:t>
            </a:r>
            <a:r>
              <a:rPr lang="zh-CN" altLang="en-US" sz="1600" dirty="0" smtClean="0">
                <a:latin typeface="FrutigerLTStd-Light"/>
              </a:rPr>
              <a:t> </a:t>
            </a:r>
            <a:r>
              <a:rPr lang="en-US" altLang="zh-CN" sz="1600" dirty="0" smtClean="0">
                <a:latin typeface="FrutigerLTStd-Light"/>
              </a:rPr>
              <a:t>functional </a:t>
            </a:r>
            <a:r>
              <a:rPr lang="en-US" altLang="zh-CN" sz="1600" dirty="0" err="1">
                <a:latin typeface="FrutigerLTStd-Light"/>
              </a:rPr>
              <a:t>heterodimeric</a:t>
            </a:r>
            <a:r>
              <a:rPr lang="en-US" altLang="zh-CN" sz="1600" dirty="0">
                <a:latin typeface="FrutigerLTStd-Light"/>
              </a:rPr>
              <a:t> </a:t>
            </a:r>
            <a:r>
              <a:rPr lang="en-US" altLang="zh-CN" sz="1600" dirty="0" smtClean="0">
                <a:latin typeface="FrutigerLTStd-Light"/>
              </a:rPr>
              <a:t>transcription</a:t>
            </a:r>
            <a:r>
              <a:rPr lang="zh-CN" altLang="en-US" sz="1600" dirty="0" smtClean="0">
                <a:latin typeface="FrutigerLTStd-Light"/>
              </a:rPr>
              <a:t> </a:t>
            </a:r>
            <a:r>
              <a:rPr lang="en-US" altLang="zh-CN" sz="1600" dirty="0" smtClean="0">
                <a:latin typeface="FrutigerLTStd-Light"/>
              </a:rPr>
              <a:t>factor </a:t>
            </a:r>
            <a:r>
              <a:rPr lang="en-US" altLang="zh-CN" sz="1600" dirty="0">
                <a:latin typeface="FrutigerLTStd-Light"/>
              </a:rPr>
              <a:t>complexes can, however, </a:t>
            </a:r>
            <a:r>
              <a:rPr lang="en-US" altLang="zh-CN" sz="1600" dirty="0" smtClean="0">
                <a:latin typeface="FrutigerLTStd-Light"/>
              </a:rPr>
              <a:t>be blocked </a:t>
            </a:r>
            <a:r>
              <a:rPr lang="en-US" altLang="zh-CN" sz="1600" dirty="0">
                <a:latin typeface="FrutigerLTStd-Light"/>
              </a:rPr>
              <a:t>by Id proteins (</a:t>
            </a:r>
            <a:r>
              <a:rPr lang="en-US" altLang="zh-CN" sz="1600" i="1" dirty="0">
                <a:latin typeface="FrutigerLTStd-LightItalic"/>
              </a:rPr>
              <a:t>light gray</a:t>
            </a:r>
            <a:r>
              <a:rPr lang="en-US" altLang="zh-CN" sz="1600" dirty="0" smtClean="0">
                <a:latin typeface="FrutigerLTStd-Light"/>
              </a:rPr>
              <a:t>),</a:t>
            </a:r>
            <a:r>
              <a:rPr lang="zh-CN" altLang="en-US" sz="1600" dirty="0" smtClean="0">
                <a:latin typeface="FrutigerLTStd-Light"/>
              </a:rPr>
              <a:t> </a:t>
            </a:r>
            <a:r>
              <a:rPr lang="en-US" altLang="zh-CN" sz="1600" dirty="0" smtClean="0">
                <a:latin typeface="FrutigerLTStd-Light"/>
              </a:rPr>
              <a:t>which </a:t>
            </a:r>
            <a:r>
              <a:rPr lang="en-US" altLang="zh-CN" sz="1600" dirty="0">
                <a:latin typeface="FrutigerLTStd-Light"/>
              </a:rPr>
              <a:t>form heterodimers with </a:t>
            </a:r>
            <a:r>
              <a:rPr lang="en-US" altLang="zh-CN" sz="1600" dirty="0" smtClean="0">
                <a:latin typeface="FrutigerLTStd-Light"/>
              </a:rPr>
              <a:t>the</a:t>
            </a:r>
            <a:r>
              <a:rPr lang="zh-CN" altLang="en-US" sz="1600" dirty="0" smtClean="0">
                <a:latin typeface="FrutigerLTStd-Light"/>
              </a:rPr>
              <a:t> </a:t>
            </a:r>
            <a:r>
              <a:rPr lang="en-US" altLang="zh-CN" sz="1600" dirty="0" smtClean="0">
                <a:latin typeface="FrutigerLTStd-Light"/>
              </a:rPr>
              <a:t>lineage-specific </a:t>
            </a:r>
            <a:r>
              <a:rPr lang="en-US" altLang="zh-CN" sz="1600" dirty="0" err="1">
                <a:latin typeface="FrutigerLTStd-Light"/>
              </a:rPr>
              <a:t>bHLH</a:t>
            </a:r>
            <a:r>
              <a:rPr lang="en-US" altLang="zh-CN" sz="1600" dirty="0">
                <a:latin typeface="FrutigerLTStd-Light"/>
              </a:rPr>
              <a:t> proteins, </a:t>
            </a:r>
            <a:r>
              <a:rPr lang="en-US" altLang="zh-CN" sz="1600" dirty="0" smtClean="0">
                <a:latin typeface="FrutigerLTStd-Light"/>
              </a:rPr>
              <a:t>thereby</a:t>
            </a:r>
            <a:r>
              <a:rPr lang="zh-CN" altLang="en-US" sz="1600" dirty="0" smtClean="0">
                <a:latin typeface="FrutigerLTStd-Light"/>
              </a:rPr>
              <a:t> </a:t>
            </a:r>
            <a:r>
              <a:rPr lang="en-US" altLang="zh-CN" sz="1600" dirty="0" smtClean="0">
                <a:latin typeface="FrutigerLTStd-Light"/>
              </a:rPr>
              <a:t>preventing </a:t>
            </a:r>
            <a:r>
              <a:rPr lang="en-US" altLang="zh-CN" sz="1600" dirty="0">
                <a:latin typeface="FrutigerLTStd-Light"/>
              </a:rPr>
              <a:t>association of the latter </a:t>
            </a:r>
            <a:r>
              <a:rPr lang="en-US" altLang="zh-CN" sz="1600" dirty="0" smtClean="0">
                <a:latin typeface="FrutigerLTStd-Light"/>
              </a:rPr>
              <a:t>with</a:t>
            </a:r>
            <a:r>
              <a:rPr lang="zh-CN" altLang="en-US" sz="1600" dirty="0" smtClean="0">
                <a:latin typeface="FrutigerLTStd-Light"/>
              </a:rPr>
              <a:t> </a:t>
            </a:r>
            <a:r>
              <a:rPr lang="en-US" altLang="zh-CN" sz="1600" dirty="0" smtClean="0">
                <a:latin typeface="FrutigerLTStd-Light"/>
              </a:rPr>
              <a:t>E12 </a:t>
            </a:r>
            <a:r>
              <a:rPr lang="en-US" altLang="zh-CN" sz="1600" dirty="0">
                <a:latin typeface="FrutigerLTStd-Light"/>
              </a:rPr>
              <a:t>or E47. Because the Id </a:t>
            </a:r>
            <a:r>
              <a:rPr lang="en-US" altLang="zh-CN" sz="1600" dirty="0" smtClean="0">
                <a:latin typeface="FrutigerLTStd-Light"/>
              </a:rPr>
              <a:t>proteins lack </a:t>
            </a:r>
            <a:r>
              <a:rPr lang="en-US" altLang="zh-CN" sz="1600" dirty="0">
                <a:latin typeface="FrutigerLTStd-Light"/>
              </a:rPr>
              <a:t>a DNA-binding domain, they act </a:t>
            </a:r>
            <a:r>
              <a:rPr lang="en-US" altLang="zh-CN" sz="1600" dirty="0" smtClean="0">
                <a:latin typeface="FrutigerLTStd-Light"/>
              </a:rPr>
              <a:t>as</a:t>
            </a:r>
            <a:r>
              <a:rPr lang="zh-CN" altLang="en-US" sz="1600" dirty="0" smtClean="0">
                <a:latin typeface="FrutigerLTStd-Light"/>
              </a:rPr>
              <a:t> </a:t>
            </a:r>
            <a:r>
              <a:rPr lang="en-US" altLang="zh-CN" sz="1600" dirty="0" smtClean="0">
                <a:latin typeface="FrutigerLTStd-Light"/>
              </a:rPr>
              <a:t>natural </a:t>
            </a:r>
            <a:r>
              <a:rPr lang="en-US" altLang="zh-CN" sz="1600" dirty="0">
                <a:latin typeface="FrutigerLTStd-Light"/>
              </a:rPr>
              <a:t>“dominant-negative” </a:t>
            </a:r>
            <a:r>
              <a:rPr lang="en-US" altLang="zh-CN" sz="1600" dirty="0" smtClean="0">
                <a:latin typeface="FrutigerLTStd-Light"/>
              </a:rPr>
              <a:t>inhibitors</a:t>
            </a:r>
            <a:r>
              <a:rPr lang="zh-CN" altLang="en-US" sz="1600" dirty="0" smtClean="0">
                <a:latin typeface="FrutigerLTStd-Light"/>
              </a:rPr>
              <a:t> </a:t>
            </a:r>
            <a:r>
              <a:rPr lang="en-US" altLang="zh-CN" sz="1600" dirty="0" smtClean="0">
                <a:latin typeface="FrutigerLTStd-Light"/>
              </a:rPr>
              <a:t>of </a:t>
            </a:r>
            <a:r>
              <a:rPr lang="en-US" altLang="zh-CN" sz="1600" dirty="0">
                <a:latin typeface="FrutigerLTStd-Light"/>
              </a:rPr>
              <a:t>the lineage-specific </a:t>
            </a:r>
            <a:r>
              <a:rPr lang="en-US" altLang="zh-CN" sz="1600" dirty="0" err="1">
                <a:latin typeface="FrutigerLTStd-Light"/>
              </a:rPr>
              <a:t>bHLH</a:t>
            </a:r>
            <a:r>
              <a:rPr lang="en-US" altLang="zh-CN" sz="1600" dirty="0">
                <a:latin typeface="FrutigerLTStd-Light"/>
              </a:rPr>
              <a:t> </a:t>
            </a:r>
            <a:r>
              <a:rPr lang="en-US" altLang="zh-CN" sz="1600" dirty="0" smtClean="0">
                <a:latin typeface="FrutigerLTStd-Light"/>
              </a:rPr>
              <a:t>proteins.</a:t>
            </a:r>
            <a:r>
              <a:rPr lang="zh-CN" altLang="en-US" sz="1600" dirty="0" smtClean="0">
                <a:latin typeface="FrutigerLTStd-Light"/>
              </a:rPr>
              <a:t> </a:t>
            </a:r>
            <a:r>
              <a:rPr lang="en-US" altLang="zh-CN" sz="1600" dirty="0" smtClean="0">
                <a:solidFill>
                  <a:srgbClr val="FF0000"/>
                </a:solidFill>
                <a:latin typeface="FrutigerLTStd-Light"/>
              </a:rPr>
              <a:t>Expression </a:t>
            </a:r>
            <a:r>
              <a:rPr lang="en-US" altLang="zh-CN" sz="1600" dirty="0">
                <a:solidFill>
                  <a:srgbClr val="FF0000"/>
                </a:solidFill>
                <a:latin typeface="FrutigerLTStd-Light"/>
              </a:rPr>
              <a:t>of certain Id proteins, such </a:t>
            </a:r>
            <a:r>
              <a:rPr lang="en-US" altLang="zh-CN" sz="1600" dirty="0" smtClean="0">
                <a:solidFill>
                  <a:srgbClr val="FF0000"/>
                </a:solidFill>
                <a:latin typeface="FrutigerLTStd-Light"/>
              </a:rPr>
              <a:t>as</a:t>
            </a:r>
            <a:r>
              <a:rPr lang="zh-CN" altLang="en-US" sz="1600" dirty="0" smtClean="0">
                <a:solidFill>
                  <a:srgbClr val="FF0000"/>
                </a:solidFill>
                <a:latin typeface="FrutigerLTStd-Light"/>
              </a:rPr>
              <a:t> </a:t>
            </a:r>
            <a:r>
              <a:rPr lang="en-US" altLang="zh-CN" sz="1600" dirty="0" smtClean="0">
                <a:solidFill>
                  <a:srgbClr val="FF0000"/>
                </a:solidFill>
                <a:latin typeface="FrutigerLTStd-Light"/>
              </a:rPr>
              <a:t>the </a:t>
            </a:r>
            <a:r>
              <a:rPr lang="en-US" altLang="zh-CN" sz="1600" dirty="0">
                <a:solidFill>
                  <a:srgbClr val="FF0000"/>
                </a:solidFill>
                <a:latin typeface="FrutigerLTStd-Light"/>
              </a:rPr>
              <a:t>Id2 shown here, can be induced </a:t>
            </a:r>
            <a:r>
              <a:rPr lang="en-US" altLang="zh-CN" sz="1600" dirty="0" smtClean="0">
                <a:solidFill>
                  <a:srgbClr val="FF0000"/>
                </a:solidFill>
                <a:latin typeface="FrutigerLTStd-Light"/>
              </a:rPr>
              <a:t>by</a:t>
            </a:r>
            <a:r>
              <a:rPr lang="zh-CN" altLang="en-US" sz="1600" dirty="0" smtClean="0">
                <a:solidFill>
                  <a:srgbClr val="FF0000"/>
                </a:solidFill>
                <a:latin typeface="FrutigerLTStd-Light"/>
              </a:rPr>
              <a:t> </a:t>
            </a:r>
            <a:r>
              <a:rPr lang="en-US" altLang="zh-CN" sz="1600" dirty="0" err="1" smtClean="0">
                <a:solidFill>
                  <a:srgbClr val="FF0000"/>
                </a:solidFill>
                <a:latin typeface="FrutigerLTStd-Light"/>
              </a:rPr>
              <a:t>Myc</a:t>
            </a:r>
            <a:r>
              <a:rPr lang="en-US" altLang="zh-CN" sz="1600" dirty="0" smtClean="0">
                <a:solidFill>
                  <a:srgbClr val="FF0000"/>
                </a:solidFill>
                <a:latin typeface="FrutigerLTStd-Light"/>
              </a:rPr>
              <a:t> </a:t>
            </a:r>
            <a:r>
              <a:rPr lang="en-US" altLang="zh-CN" sz="1600" dirty="0">
                <a:solidFill>
                  <a:srgbClr val="FF0000"/>
                </a:solidFill>
                <a:latin typeface="FrutigerLTStd-Light"/>
              </a:rPr>
              <a:t>(or N-</a:t>
            </a:r>
            <a:r>
              <a:rPr lang="en-US" altLang="zh-CN" sz="1600" dirty="0" err="1">
                <a:solidFill>
                  <a:srgbClr val="FF0000"/>
                </a:solidFill>
                <a:latin typeface="FrutigerLTStd-Light"/>
              </a:rPr>
              <a:t>myc</a:t>
            </a:r>
            <a:r>
              <a:rPr lang="en-US" altLang="zh-CN" sz="1600" dirty="0">
                <a:solidFill>
                  <a:srgbClr val="FF0000"/>
                </a:solidFill>
                <a:latin typeface="FrutigerLTStd-Light"/>
              </a:rPr>
              <a:t>) acting with its </a:t>
            </a:r>
            <a:r>
              <a:rPr lang="en-US" altLang="zh-CN" sz="1600" dirty="0" smtClean="0">
                <a:solidFill>
                  <a:srgbClr val="FF0000"/>
                </a:solidFill>
                <a:latin typeface="FrutigerLTStd-Light"/>
              </a:rPr>
              <a:t>partner</a:t>
            </a:r>
            <a:r>
              <a:rPr lang="zh-CN" altLang="en-US" sz="1600" dirty="0" smtClean="0">
                <a:solidFill>
                  <a:srgbClr val="FF0000"/>
                </a:solidFill>
                <a:latin typeface="FrutigerLTStd-Light"/>
              </a:rPr>
              <a:t> </a:t>
            </a:r>
            <a:r>
              <a:rPr lang="en-US" altLang="zh-CN" sz="1600" dirty="0" smtClean="0">
                <a:solidFill>
                  <a:srgbClr val="FF0000"/>
                </a:solidFill>
                <a:latin typeface="FrutigerLTStd-Light"/>
              </a:rPr>
              <a:t>Max </a:t>
            </a:r>
            <a:r>
              <a:rPr lang="en-US" altLang="zh-CN" sz="1600" dirty="0">
                <a:solidFill>
                  <a:srgbClr val="FF0000"/>
                </a:solidFill>
                <a:latin typeface="FrutigerLTStd-Light"/>
              </a:rPr>
              <a:t>(</a:t>
            </a:r>
            <a:r>
              <a:rPr lang="en-US" altLang="zh-CN" sz="1600" i="1" dirty="0">
                <a:solidFill>
                  <a:srgbClr val="FF0000"/>
                </a:solidFill>
                <a:latin typeface="FrutigerLTStd-LightItalic"/>
              </a:rPr>
              <a:t>top right</a:t>
            </a:r>
            <a:r>
              <a:rPr lang="en-US" altLang="zh-CN" sz="1600" dirty="0">
                <a:solidFill>
                  <a:srgbClr val="FF0000"/>
                </a:solidFill>
                <a:latin typeface="FrutigerLTStd-Light"/>
              </a:rPr>
              <a:t>); </a:t>
            </a:r>
            <a:r>
              <a:rPr lang="en-US" altLang="zh-CN" sz="1600" dirty="0">
                <a:latin typeface="FrutigerLTStd-Light"/>
              </a:rPr>
              <a:t>this helps to explain </a:t>
            </a:r>
            <a:r>
              <a:rPr lang="en-US" altLang="zh-CN" sz="1600" dirty="0" smtClean="0">
                <a:latin typeface="FrutigerLTStd-Light"/>
              </a:rPr>
              <a:t>the</a:t>
            </a:r>
            <a:r>
              <a:rPr lang="zh-CN" altLang="en-US" sz="1600" dirty="0" smtClean="0">
                <a:latin typeface="FrutigerLTStd-Light"/>
              </a:rPr>
              <a:t> </a:t>
            </a:r>
            <a:r>
              <a:rPr lang="en-US" altLang="zh-CN" sz="1600" dirty="0" smtClean="0">
                <a:latin typeface="FrutigerLTStd-Light"/>
              </a:rPr>
              <a:t>observed </a:t>
            </a:r>
            <a:r>
              <a:rPr lang="en-US" altLang="zh-CN" sz="1600" dirty="0">
                <a:latin typeface="FrutigerLTStd-Light"/>
              </a:rPr>
              <a:t>ability of the </a:t>
            </a:r>
            <a:r>
              <a:rPr lang="en-US" altLang="zh-CN" sz="1600" dirty="0" err="1">
                <a:latin typeface="FrutigerLTStd-Light"/>
              </a:rPr>
              <a:t>Myc</a:t>
            </a:r>
            <a:r>
              <a:rPr lang="en-US" altLang="zh-CN" sz="1600" dirty="0">
                <a:latin typeface="FrutigerLTStd-Light"/>
              </a:rPr>
              <a:t> </a:t>
            </a:r>
            <a:r>
              <a:rPr lang="en-US" altLang="zh-CN" sz="1600" dirty="0" err="1" smtClean="0">
                <a:latin typeface="FrutigerLTStd-Light"/>
              </a:rPr>
              <a:t>oncoprotein</a:t>
            </a:r>
            <a:r>
              <a:rPr lang="zh-CN" altLang="en-US" sz="1600" dirty="0" smtClean="0">
                <a:latin typeface="FrutigerLTStd-Light"/>
              </a:rPr>
              <a:t> </a:t>
            </a:r>
            <a:r>
              <a:rPr lang="en-US" altLang="zh-CN" sz="1600" dirty="0" smtClean="0">
                <a:latin typeface="FrutigerLTStd-Light"/>
              </a:rPr>
              <a:t>to </a:t>
            </a:r>
            <a:r>
              <a:rPr lang="en-US" altLang="zh-CN" sz="1600" dirty="0">
                <a:latin typeface="FrutigerLTStd-Light"/>
              </a:rPr>
              <a:t>block differentiation of various </a:t>
            </a:r>
            <a:r>
              <a:rPr lang="en-US" altLang="zh-CN" sz="1600" dirty="0" smtClean="0">
                <a:latin typeface="FrutigerLTStd-Light"/>
              </a:rPr>
              <a:t>cell</a:t>
            </a:r>
            <a:r>
              <a:rPr lang="zh-CN" altLang="en-US" sz="1600" dirty="0" smtClean="0">
                <a:latin typeface="FrutigerLTStd-Light"/>
              </a:rPr>
              <a:t> </a:t>
            </a:r>
            <a:r>
              <a:rPr lang="en-US" altLang="zh-CN" sz="1600" dirty="0" smtClean="0">
                <a:latin typeface="FrutigerLTStd-Light"/>
              </a:rPr>
              <a:t>types</a:t>
            </a:r>
            <a:r>
              <a:rPr lang="en-US" altLang="zh-CN" sz="1600" dirty="0">
                <a:latin typeface="FrutigerLTStd-Light"/>
              </a:rPr>
              <a:t>.</a:t>
            </a:r>
            <a:endParaRPr lang="zh-CN" altLang="en-US" sz="1600" dirty="0"/>
          </a:p>
        </p:txBody>
      </p:sp>
      <p:sp>
        <p:nvSpPr>
          <p:cNvPr id="3" name="Rectangle 2"/>
          <p:cNvSpPr/>
          <p:nvPr/>
        </p:nvSpPr>
        <p:spPr>
          <a:xfrm>
            <a:off x="1653540" y="203753"/>
            <a:ext cx="8915400" cy="830997"/>
          </a:xfrm>
          <a:prstGeom prst="rect">
            <a:avLst/>
          </a:prstGeom>
        </p:spPr>
        <p:txBody>
          <a:bodyPr wrap="square">
            <a:spAutoFit/>
          </a:bodyPr>
          <a:lstStyle/>
          <a:p>
            <a:pPr algn="ctr"/>
            <a:r>
              <a:rPr lang="en-US" altLang="zh-CN" sz="2400" b="1" dirty="0">
                <a:solidFill>
                  <a:srgbClr val="1271FF"/>
                </a:solidFill>
                <a:latin typeface="FrutigerLTStd-Bold"/>
              </a:rPr>
              <a:t>Figure 8.34 </a:t>
            </a:r>
            <a:r>
              <a:rPr lang="en-US" altLang="zh-CN" sz="2400" b="1" dirty="0">
                <a:solidFill>
                  <a:srgbClr val="000000"/>
                </a:solidFill>
                <a:latin typeface="FrutigerLTStd-Bold"/>
              </a:rPr>
              <a:t>Id transcription </a:t>
            </a:r>
            <a:r>
              <a:rPr lang="en-US" altLang="zh-CN" sz="2400" b="1" dirty="0" smtClean="0">
                <a:solidFill>
                  <a:srgbClr val="000000"/>
                </a:solidFill>
                <a:latin typeface="FrutigerLTStd-Bold"/>
              </a:rPr>
              <a:t>factors and </a:t>
            </a:r>
            <a:r>
              <a:rPr lang="en-US" altLang="zh-CN" sz="2400" b="1" dirty="0">
                <a:solidFill>
                  <a:srgbClr val="000000"/>
                </a:solidFill>
                <a:latin typeface="FrutigerLTStd-Bold"/>
              </a:rPr>
              <a:t>inhibition of differentiation</a:t>
            </a:r>
            <a:endParaRPr lang="zh-CN" altLang="en-US" sz="2400" dirty="0"/>
          </a:p>
        </p:txBody>
      </p:sp>
    </p:spTree>
    <p:extLst>
      <p:ext uri="{BB962C8B-B14F-4D97-AF65-F5344CB8AC3E}">
        <p14:creationId xmlns:p14="http://schemas.microsoft.com/office/powerpoint/2010/main" val="28760548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6788" y="2366834"/>
            <a:ext cx="8475260" cy="1384995"/>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8.12 Control of </a:t>
            </a:r>
            <a:r>
              <a:rPr lang="en-US" altLang="zh-CN" sz="2800" dirty="0" err="1">
                <a:solidFill>
                  <a:srgbClr val="1271FF"/>
                </a:solidFill>
                <a:latin typeface="ACaslonPro-Regular"/>
              </a:rPr>
              <a:t>pRb</a:t>
            </a:r>
            <a:r>
              <a:rPr lang="en-US" altLang="zh-CN" sz="2800" dirty="0">
                <a:solidFill>
                  <a:srgbClr val="1271FF"/>
                </a:solidFill>
                <a:latin typeface="ACaslonPro-Regular"/>
              </a:rPr>
              <a:t> function is perturbed in most if not </a:t>
            </a:r>
            <a:r>
              <a:rPr lang="en-US" altLang="zh-CN" sz="2800" dirty="0" smtClean="0">
                <a:solidFill>
                  <a:srgbClr val="1271FF"/>
                </a:solidFill>
                <a:latin typeface="ACaslonPro-Regular"/>
              </a:rPr>
              <a:t>all human </a:t>
            </a:r>
            <a:r>
              <a:rPr lang="en-US" altLang="zh-CN" sz="2800" dirty="0">
                <a:solidFill>
                  <a:srgbClr val="1271FF"/>
                </a:solidFill>
                <a:latin typeface="ACaslonPro-Regular"/>
              </a:rPr>
              <a:t>cancers</a:t>
            </a:r>
            <a:endParaRPr lang="zh-CN" altLang="en-US" sz="2800" dirty="0"/>
          </a:p>
        </p:txBody>
      </p:sp>
    </p:spTree>
    <p:extLst>
      <p:ext uri="{BB962C8B-B14F-4D97-AF65-F5344CB8AC3E}">
        <p14:creationId xmlns:p14="http://schemas.microsoft.com/office/powerpoint/2010/main" val="476731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descr="figure_08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1" y="1600200"/>
            <a:ext cx="7161307" cy="4803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847088" y="280339"/>
            <a:ext cx="8485632" cy="830997"/>
          </a:xfrm>
          <a:prstGeom prst="rect">
            <a:avLst/>
          </a:prstGeom>
        </p:spPr>
        <p:txBody>
          <a:bodyPr wrap="square">
            <a:spAutoFit/>
          </a:bodyPr>
          <a:lstStyle/>
          <a:p>
            <a:pPr algn="ctr"/>
            <a:r>
              <a:rPr lang="en-US" altLang="zh-CN" sz="2400" b="1" dirty="0">
                <a:solidFill>
                  <a:srgbClr val="1271FF"/>
                </a:solidFill>
                <a:latin typeface="FrutigerLTStd-Bold"/>
              </a:rPr>
              <a:t>Figure 8.35 </a:t>
            </a:r>
            <a:r>
              <a:rPr lang="en-US" altLang="zh-CN" sz="2400" b="1" dirty="0">
                <a:solidFill>
                  <a:srgbClr val="000000"/>
                </a:solidFill>
                <a:latin typeface="FrutigerLTStd-Bold"/>
              </a:rPr>
              <a:t>Perturbation of </a:t>
            </a:r>
            <a:r>
              <a:rPr lang="en-US" altLang="zh-CN" sz="2400" b="1" dirty="0" smtClean="0">
                <a:solidFill>
                  <a:srgbClr val="000000"/>
                </a:solidFill>
                <a:latin typeface="FrutigerLTStd-Bold"/>
              </a:rPr>
              <a:t>the R-point </a:t>
            </a:r>
            <a:r>
              <a:rPr lang="en-US" altLang="zh-CN" sz="2400" b="1" dirty="0">
                <a:solidFill>
                  <a:srgbClr val="000000"/>
                </a:solidFill>
                <a:latin typeface="FrutigerLTStd-Bold"/>
              </a:rPr>
              <a:t>transition in human tumors</a:t>
            </a:r>
            <a:endParaRPr lang="zh-CN" altLang="en-US" sz="2400" dirty="0"/>
          </a:p>
        </p:txBody>
      </p:sp>
      <p:sp>
        <p:nvSpPr>
          <p:cNvPr id="5" name="Rectangle 4"/>
          <p:cNvSpPr/>
          <p:nvPr/>
        </p:nvSpPr>
        <p:spPr>
          <a:xfrm>
            <a:off x="8040624" y="2260336"/>
            <a:ext cx="3755136" cy="2862322"/>
          </a:xfrm>
          <a:prstGeom prst="rect">
            <a:avLst/>
          </a:prstGeom>
        </p:spPr>
        <p:txBody>
          <a:bodyPr wrap="square">
            <a:spAutoFit/>
          </a:bodyPr>
          <a:lstStyle/>
          <a:p>
            <a:r>
              <a:rPr lang="en-US" altLang="zh-CN" dirty="0">
                <a:latin typeface="FrutigerLTStd-Light"/>
              </a:rPr>
              <a:t>Elements </a:t>
            </a:r>
            <a:r>
              <a:rPr lang="en-US" altLang="zh-CN" dirty="0" smtClean="0">
                <a:latin typeface="FrutigerLTStd-Light"/>
              </a:rPr>
              <a:t>that favor </a:t>
            </a:r>
            <a:r>
              <a:rPr lang="en-US" altLang="zh-CN" dirty="0">
                <a:latin typeface="FrutigerLTStd-Light"/>
              </a:rPr>
              <a:t>advance through the R point </a:t>
            </a:r>
            <a:r>
              <a:rPr lang="en-US" altLang="zh-CN" dirty="0" smtClean="0">
                <a:latin typeface="FrutigerLTStd-Light"/>
              </a:rPr>
              <a:t>are drawn </a:t>
            </a:r>
            <a:r>
              <a:rPr lang="en-US" altLang="zh-CN" dirty="0">
                <a:latin typeface="FrutigerLTStd-Light"/>
              </a:rPr>
              <a:t>in </a:t>
            </a:r>
            <a:r>
              <a:rPr lang="en-US" altLang="zh-CN" i="1" dirty="0">
                <a:latin typeface="FrutigerLTStd-LightItalic"/>
              </a:rPr>
              <a:t>red</a:t>
            </a:r>
            <a:r>
              <a:rPr lang="en-US" altLang="zh-CN" dirty="0">
                <a:latin typeface="FrutigerLTStd-Light"/>
              </a:rPr>
              <a:t>, while those that </a:t>
            </a:r>
            <a:r>
              <a:rPr lang="en-US" altLang="zh-CN" dirty="0" smtClean="0">
                <a:latin typeface="FrutigerLTStd-Light"/>
              </a:rPr>
              <a:t>undertake to </a:t>
            </a:r>
            <a:r>
              <a:rPr lang="en-US" altLang="zh-CN" dirty="0">
                <a:latin typeface="FrutigerLTStd-Light"/>
              </a:rPr>
              <a:t>block this advance are shown in </a:t>
            </a:r>
            <a:r>
              <a:rPr lang="en-US" altLang="zh-CN" i="1" dirty="0" smtClean="0">
                <a:latin typeface="FrutigerLTStd-LightItalic"/>
              </a:rPr>
              <a:t>blue</a:t>
            </a:r>
            <a:r>
              <a:rPr lang="en-US" altLang="zh-CN" dirty="0" smtClean="0">
                <a:latin typeface="FrutigerLTStd-Light"/>
              </a:rPr>
              <a:t>. Proteins whose expression </a:t>
            </a:r>
            <a:r>
              <a:rPr lang="en-US" altLang="zh-CN" dirty="0">
                <a:latin typeface="FrutigerLTStd-Light"/>
              </a:rPr>
              <a:t>levels or activities are </a:t>
            </a:r>
            <a:r>
              <a:rPr lang="en-US" altLang="zh-CN" dirty="0" smtClean="0">
                <a:latin typeface="FrutigerLTStd-Light"/>
              </a:rPr>
              <a:t>not known </a:t>
            </a:r>
            <a:r>
              <a:rPr lang="en-US" altLang="zh-CN" dirty="0">
                <a:latin typeface="FrutigerLTStd-Light"/>
              </a:rPr>
              <a:t>to change during the process </a:t>
            </a:r>
            <a:r>
              <a:rPr lang="en-US" altLang="zh-CN" dirty="0" smtClean="0">
                <a:latin typeface="FrutigerLTStd-Light"/>
              </a:rPr>
              <a:t>of transformation </a:t>
            </a:r>
            <a:r>
              <a:rPr lang="en-US" altLang="zh-CN" dirty="0">
                <a:latin typeface="FrutigerLTStd-Light"/>
              </a:rPr>
              <a:t>are shown in </a:t>
            </a:r>
            <a:r>
              <a:rPr lang="en-US" altLang="zh-CN" i="1" dirty="0">
                <a:latin typeface="FrutigerLTStd-LightItalic"/>
              </a:rPr>
              <a:t>gray</a:t>
            </a:r>
            <a:r>
              <a:rPr lang="en-US" altLang="zh-CN" dirty="0">
                <a:latin typeface="FrutigerLTStd-Light"/>
              </a:rPr>
              <a:t>.</a:t>
            </a:r>
            <a:endParaRPr lang="zh-CN" altLang="en-US" dirty="0"/>
          </a:p>
        </p:txBody>
      </p:sp>
    </p:spTree>
    <p:extLst>
      <p:ext uri="{BB962C8B-B14F-4D97-AF65-F5344CB8AC3E}">
        <p14:creationId xmlns:p14="http://schemas.microsoft.com/office/powerpoint/2010/main" val="3641323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figure_08_0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77" y="1405448"/>
            <a:ext cx="3719155" cy="515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974882" y="2523127"/>
            <a:ext cx="6464262" cy="2537874"/>
          </a:xfrm>
          <a:prstGeom prst="rect">
            <a:avLst/>
          </a:prstGeom>
        </p:spPr>
        <p:txBody>
          <a:bodyPr wrap="square">
            <a:spAutoFit/>
          </a:bodyPr>
          <a:lstStyle/>
          <a:p>
            <a:pPr>
              <a:lnSpc>
                <a:spcPct val="150000"/>
              </a:lnSpc>
            </a:pPr>
            <a:r>
              <a:rPr lang="en-US" altLang="zh-CN" dirty="0">
                <a:latin typeface="FrutigerLTStd-Light"/>
              </a:rPr>
              <a:t>In this scanning </a:t>
            </a:r>
            <a:r>
              <a:rPr lang="en-US" altLang="zh-CN" dirty="0" smtClean="0">
                <a:latin typeface="FrutigerLTStd-Light"/>
              </a:rPr>
              <a:t>electron micrograph </a:t>
            </a:r>
            <a:r>
              <a:rPr lang="en-US" altLang="zh-CN" dirty="0">
                <a:latin typeface="FrutigerLTStd-Light"/>
              </a:rPr>
              <a:t>of a </a:t>
            </a:r>
            <a:r>
              <a:rPr lang="en-US" altLang="zh-CN" i="1" dirty="0">
                <a:latin typeface="FrutigerLTStd-LightItalic"/>
              </a:rPr>
              <a:t>Drosophila </a:t>
            </a:r>
            <a:r>
              <a:rPr lang="en-US" altLang="zh-CN" dirty="0">
                <a:latin typeface="FrutigerLTStd-Light"/>
              </a:rPr>
              <a:t>eye, the </a:t>
            </a:r>
            <a:r>
              <a:rPr lang="en-US" altLang="zh-CN" dirty="0" err="1" smtClean="0">
                <a:latin typeface="FrutigerLTStd-Light"/>
              </a:rPr>
              <a:t>ommatidial</a:t>
            </a:r>
            <a:r>
              <a:rPr lang="en-US" altLang="zh-CN" dirty="0" smtClean="0">
                <a:latin typeface="FrutigerLTStd-Light"/>
              </a:rPr>
              <a:t>(</a:t>
            </a:r>
            <a:r>
              <a:rPr lang="zh-CN" altLang="en-US" dirty="0"/>
              <a:t>小眼</a:t>
            </a:r>
            <a:r>
              <a:rPr lang="en-US" altLang="zh-CN" dirty="0" smtClean="0">
                <a:latin typeface="FrutigerLTStd-Light"/>
              </a:rPr>
              <a:t>) </a:t>
            </a:r>
            <a:r>
              <a:rPr lang="en-US" altLang="zh-CN" dirty="0">
                <a:latin typeface="FrutigerLTStd-Light"/>
              </a:rPr>
              <a:t>cells </a:t>
            </a:r>
            <a:r>
              <a:rPr lang="en-US" altLang="zh-CN" u="sng" dirty="0">
                <a:solidFill>
                  <a:srgbClr val="FF0000"/>
                </a:solidFill>
                <a:latin typeface="FrutigerLTStd-Light"/>
              </a:rPr>
              <a:t>in </a:t>
            </a:r>
            <a:r>
              <a:rPr lang="en-US" altLang="zh-CN" u="sng" dirty="0" smtClean="0">
                <a:solidFill>
                  <a:srgbClr val="FF0000"/>
                </a:solidFill>
                <a:latin typeface="FrutigerLTStd-Light"/>
              </a:rPr>
              <a:t>the upper </a:t>
            </a:r>
            <a:r>
              <a:rPr lang="en-US" altLang="zh-CN" u="sng" dirty="0">
                <a:solidFill>
                  <a:srgbClr val="FF0000"/>
                </a:solidFill>
                <a:latin typeface="FrutigerLTStd-Light"/>
              </a:rPr>
              <a:t>portion of the eye have been deprived of the fly </a:t>
            </a:r>
            <a:r>
              <a:rPr lang="en-US" altLang="zh-CN" u="sng" dirty="0" err="1" smtClean="0">
                <a:solidFill>
                  <a:srgbClr val="FF0000"/>
                </a:solidFill>
                <a:latin typeface="FrutigerLTStd-Light"/>
              </a:rPr>
              <a:t>ortholog</a:t>
            </a:r>
            <a:r>
              <a:rPr lang="en-US" altLang="zh-CN" u="sng" dirty="0" smtClean="0">
                <a:solidFill>
                  <a:srgbClr val="FF0000"/>
                </a:solidFill>
                <a:latin typeface="FrutigerLTStd-Light"/>
              </a:rPr>
              <a:t> of </a:t>
            </a:r>
            <a:r>
              <a:rPr lang="en-US" altLang="zh-CN" i="1" u="sng" dirty="0">
                <a:solidFill>
                  <a:srgbClr val="FF0000"/>
                </a:solidFill>
                <a:latin typeface="FrutigerLTStd-LightItalic"/>
              </a:rPr>
              <a:t>TSC1</a:t>
            </a:r>
            <a:r>
              <a:rPr lang="en-US" altLang="zh-CN" u="sng" dirty="0">
                <a:solidFill>
                  <a:srgbClr val="FF0000"/>
                </a:solidFill>
                <a:latin typeface="FrutigerLTStd-Light"/>
              </a:rPr>
              <a:t>; these cells are physically larger than the wild-type </a:t>
            </a:r>
            <a:r>
              <a:rPr lang="en-US" altLang="zh-CN" u="sng" dirty="0" smtClean="0">
                <a:solidFill>
                  <a:srgbClr val="FF0000"/>
                </a:solidFill>
                <a:latin typeface="FrutigerLTStd-Light"/>
              </a:rPr>
              <a:t>cells shown </a:t>
            </a:r>
            <a:r>
              <a:rPr lang="en-US" altLang="zh-CN" u="sng" dirty="0">
                <a:solidFill>
                  <a:srgbClr val="FF0000"/>
                </a:solidFill>
                <a:latin typeface="FrutigerLTStd-Light"/>
              </a:rPr>
              <a:t>(</a:t>
            </a:r>
            <a:r>
              <a:rPr lang="en-US" altLang="zh-CN" i="1" u="sng" dirty="0">
                <a:solidFill>
                  <a:srgbClr val="FF0000"/>
                </a:solidFill>
                <a:latin typeface="FrutigerLTStd-LightItalic"/>
              </a:rPr>
              <a:t>below</a:t>
            </a:r>
            <a:r>
              <a:rPr lang="en-US" altLang="zh-CN" u="sng" dirty="0">
                <a:solidFill>
                  <a:srgbClr val="FF0000"/>
                </a:solidFill>
                <a:latin typeface="FrutigerLTStd-Light"/>
              </a:rPr>
              <a:t>), </a:t>
            </a:r>
            <a:r>
              <a:rPr lang="en-US" altLang="zh-CN" dirty="0">
                <a:latin typeface="FrutigerLTStd-Light"/>
              </a:rPr>
              <a:t>because they have grown more during the </a:t>
            </a:r>
            <a:r>
              <a:rPr lang="en-US" altLang="zh-CN" dirty="0" smtClean="0">
                <a:latin typeface="FrutigerLTStd-Light"/>
              </a:rPr>
              <a:t>cell cycles </a:t>
            </a:r>
            <a:r>
              <a:rPr lang="en-US" altLang="zh-CN" dirty="0">
                <a:latin typeface="FrutigerLTStd-Light"/>
              </a:rPr>
              <a:t>that led to their formation</a:t>
            </a:r>
            <a:r>
              <a:rPr lang="en-US" altLang="zh-CN" dirty="0" smtClean="0">
                <a:latin typeface="FrutigerLTStd-Light"/>
              </a:rPr>
              <a:t>. </a:t>
            </a:r>
            <a:endParaRPr lang="zh-CN" altLang="en-US" dirty="0"/>
          </a:p>
        </p:txBody>
      </p:sp>
      <p:sp>
        <p:nvSpPr>
          <p:cNvPr id="4" name="Rectangle 3"/>
          <p:cNvSpPr/>
          <p:nvPr/>
        </p:nvSpPr>
        <p:spPr>
          <a:xfrm>
            <a:off x="2543952" y="326363"/>
            <a:ext cx="7067961" cy="523220"/>
          </a:xfrm>
          <a:prstGeom prst="rect">
            <a:avLst/>
          </a:prstGeom>
        </p:spPr>
        <p:txBody>
          <a:bodyPr wrap="none">
            <a:spAutoFit/>
          </a:bodyPr>
          <a:lstStyle/>
          <a:p>
            <a:r>
              <a:rPr lang="en-US" altLang="zh-CN" sz="2800" b="1" dirty="0">
                <a:solidFill>
                  <a:srgbClr val="1271FF"/>
                </a:solidFill>
                <a:latin typeface="FrutigerLTStd-Bold"/>
              </a:rPr>
              <a:t>Figure 8.2 </a:t>
            </a:r>
            <a:r>
              <a:rPr lang="en-US" altLang="zh-CN" sz="2800" b="1" dirty="0">
                <a:solidFill>
                  <a:srgbClr val="000000"/>
                </a:solidFill>
                <a:latin typeface="FrutigerLTStd-Bold"/>
              </a:rPr>
              <a:t>Growth versus proliferation</a:t>
            </a:r>
            <a:endParaRPr lang="zh-CN" altLang="en-US" sz="2800" dirty="0"/>
          </a:p>
        </p:txBody>
      </p:sp>
    </p:spTree>
    <p:extLst>
      <p:ext uri="{BB962C8B-B14F-4D97-AF65-F5344CB8AC3E}">
        <p14:creationId xmlns:p14="http://schemas.microsoft.com/office/powerpoint/2010/main" val="3272181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figure_08_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09" y="1798840"/>
            <a:ext cx="5370575" cy="436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77000" y="3291840"/>
            <a:ext cx="5221224" cy="1323439"/>
          </a:xfrm>
          <a:prstGeom prst="rect">
            <a:avLst/>
          </a:prstGeom>
        </p:spPr>
        <p:txBody>
          <a:bodyPr wrap="square">
            <a:spAutoFit/>
          </a:bodyPr>
          <a:lstStyle/>
          <a:p>
            <a:r>
              <a:rPr lang="en-US" altLang="zh-CN" sz="2000" dirty="0" smtClean="0">
                <a:latin typeface="FrutigerLTStd-Light"/>
              </a:rPr>
              <a:t>The </a:t>
            </a:r>
            <a:r>
              <a:rPr lang="en-US" altLang="zh-CN" sz="2000" dirty="0">
                <a:latin typeface="FrutigerLTStd-Light"/>
              </a:rPr>
              <a:t>use of fluorescent </a:t>
            </a:r>
            <a:r>
              <a:rPr lang="en-US" altLang="zh-CN" sz="2000" i="1" dirty="0">
                <a:latin typeface="FrutigerLTStd-LightItalic"/>
              </a:rPr>
              <a:t>in </a:t>
            </a:r>
            <a:r>
              <a:rPr lang="en-US" altLang="zh-CN" sz="2000" i="1" dirty="0" smtClean="0">
                <a:latin typeface="FrutigerLTStd-LightItalic"/>
              </a:rPr>
              <a:t>situ </a:t>
            </a:r>
            <a:r>
              <a:rPr lang="en-US" altLang="zh-CN" sz="2000" dirty="0" smtClean="0">
                <a:latin typeface="FrutigerLTStd-Light"/>
              </a:rPr>
              <a:t>hybridization </a:t>
            </a:r>
            <a:r>
              <a:rPr lang="en-US" altLang="zh-CN" sz="2000" dirty="0">
                <a:latin typeface="FrutigerLTStd-Light"/>
              </a:rPr>
              <a:t>(FISH) makes it possible </a:t>
            </a:r>
            <a:r>
              <a:rPr lang="en-US" altLang="zh-CN" sz="2000" dirty="0" smtClean="0">
                <a:latin typeface="FrutigerLTStd-Light"/>
              </a:rPr>
              <a:t>to detect </a:t>
            </a:r>
            <a:r>
              <a:rPr lang="en-US" altLang="zh-CN" sz="2000" dirty="0">
                <a:latin typeface="FrutigerLTStd-Light"/>
              </a:rPr>
              <a:t>the copy number of specific </a:t>
            </a:r>
            <a:r>
              <a:rPr lang="en-US" altLang="zh-CN" sz="2000" dirty="0" smtClean="0">
                <a:latin typeface="FrutigerLTStd-Light"/>
              </a:rPr>
              <a:t>genes in </a:t>
            </a:r>
            <a:r>
              <a:rPr lang="en-US" altLang="zh-CN" sz="2000" dirty="0">
                <a:latin typeface="FrutigerLTStd-Light"/>
              </a:rPr>
              <a:t>histological sections.</a:t>
            </a:r>
            <a:endParaRPr lang="zh-CN" altLang="en-US" sz="2000" dirty="0"/>
          </a:p>
        </p:txBody>
      </p:sp>
      <p:sp>
        <p:nvSpPr>
          <p:cNvPr id="3" name="Rectangle 2"/>
          <p:cNvSpPr/>
          <p:nvPr/>
        </p:nvSpPr>
        <p:spPr>
          <a:xfrm>
            <a:off x="2437330" y="390067"/>
            <a:ext cx="7813094" cy="461665"/>
          </a:xfrm>
          <a:prstGeom prst="rect">
            <a:avLst/>
          </a:prstGeom>
        </p:spPr>
        <p:txBody>
          <a:bodyPr wrap="square">
            <a:spAutoFit/>
          </a:bodyPr>
          <a:lstStyle/>
          <a:p>
            <a:r>
              <a:rPr lang="en-US" altLang="zh-CN" sz="2400" b="1" dirty="0">
                <a:solidFill>
                  <a:srgbClr val="1271FF"/>
                </a:solidFill>
                <a:latin typeface="FrutigerLTStd-Bold"/>
              </a:rPr>
              <a:t>Figure 8.36 </a:t>
            </a:r>
            <a:r>
              <a:rPr lang="en-US" altLang="zh-CN" sz="2400" b="1" dirty="0">
                <a:solidFill>
                  <a:srgbClr val="000000"/>
                </a:solidFill>
                <a:latin typeface="FrutigerLTStd-Bold"/>
              </a:rPr>
              <a:t>Amplification of the </a:t>
            </a:r>
            <a:r>
              <a:rPr lang="en-US" altLang="zh-CN" sz="2400" b="1" dirty="0" err="1" smtClean="0">
                <a:solidFill>
                  <a:srgbClr val="000000"/>
                </a:solidFill>
                <a:latin typeface="FrutigerLTStd-Bold"/>
              </a:rPr>
              <a:t>cyclin</a:t>
            </a:r>
            <a:r>
              <a:rPr lang="en-US" altLang="zh-CN" sz="2400" b="1" dirty="0" smtClean="0">
                <a:solidFill>
                  <a:srgbClr val="000000"/>
                </a:solidFill>
                <a:latin typeface="FrutigerLTStd-Bold"/>
              </a:rPr>
              <a:t> D1 </a:t>
            </a:r>
            <a:r>
              <a:rPr lang="en-US" altLang="zh-CN" sz="2400" b="1" dirty="0">
                <a:solidFill>
                  <a:srgbClr val="000000"/>
                </a:solidFill>
                <a:latin typeface="FrutigerLTStd-Bold"/>
              </a:rPr>
              <a:t>gene</a:t>
            </a:r>
            <a:endParaRPr lang="zh-CN" altLang="en-US" sz="2400" dirty="0"/>
          </a:p>
        </p:txBody>
      </p:sp>
    </p:spTree>
    <p:extLst>
      <p:ext uri="{BB962C8B-B14F-4D97-AF65-F5344CB8AC3E}">
        <p14:creationId xmlns:p14="http://schemas.microsoft.com/office/powerpoint/2010/main" val="38598643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descr="table_08_03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520701"/>
            <a:ext cx="8397875" cy="582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341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descr="table_08_03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673101"/>
            <a:ext cx="8397875" cy="55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2426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descr="table_08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901" y="342900"/>
            <a:ext cx="7197725" cy="616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39944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descr="figure_08_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842" y="1112743"/>
            <a:ext cx="8524875"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85216" y="4589544"/>
            <a:ext cx="11402568" cy="2031325"/>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a:t>
            </a:r>
            <a:r>
              <a:rPr lang="en-US" altLang="zh-CN" dirty="0" smtClean="0">
                <a:solidFill>
                  <a:srgbClr val="000000"/>
                </a:solidFill>
                <a:latin typeface="FrutigerLTStd-Light"/>
              </a:rPr>
              <a:t>This Kaplan–Meier </a:t>
            </a:r>
            <a:r>
              <a:rPr lang="en-US" altLang="zh-CN" dirty="0">
                <a:solidFill>
                  <a:srgbClr val="000000"/>
                </a:solidFill>
                <a:latin typeface="FrutigerLTStd-Light"/>
              </a:rPr>
              <a:t>plot presents the clinical progression of disease </a:t>
            </a:r>
            <a:r>
              <a:rPr lang="en-US" altLang="zh-CN" dirty="0" smtClean="0">
                <a:solidFill>
                  <a:srgbClr val="000000"/>
                </a:solidFill>
                <a:latin typeface="FrutigerLTStd-Light"/>
              </a:rPr>
              <a:t>in women </a:t>
            </a:r>
            <a:r>
              <a:rPr lang="en-US" altLang="zh-CN" dirty="0">
                <a:solidFill>
                  <a:srgbClr val="000000"/>
                </a:solidFill>
                <a:latin typeface="FrutigerLTStd-Light"/>
              </a:rPr>
              <a:t>with stage III breast </a:t>
            </a:r>
            <a:r>
              <a:rPr lang="en-US" altLang="zh-CN" dirty="0" smtClean="0">
                <a:solidFill>
                  <a:srgbClr val="000000"/>
                </a:solidFill>
                <a:latin typeface="FrutigerLTStd-Light"/>
              </a:rPr>
              <a:t>cancer. Plotted is </a:t>
            </a:r>
            <a:r>
              <a:rPr lang="en-US" altLang="zh-CN" dirty="0">
                <a:solidFill>
                  <a:srgbClr val="000000"/>
                </a:solidFill>
                <a:latin typeface="FrutigerLTStd-Light"/>
              </a:rPr>
              <a:t>the fraction of patients (</a:t>
            </a:r>
            <a:r>
              <a:rPr lang="en-US" altLang="zh-CN" i="1" dirty="0">
                <a:solidFill>
                  <a:srgbClr val="000000"/>
                </a:solidFill>
                <a:latin typeface="FrutigerLTStd-LightItalic"/>
              </a:rPr>
              <a:t>ordinate</a:t>
            </a:r>
            <a:r>
              <a:rPr lang="en-US" altLang="zh-CN" dirty="0">
                <a:solidFill>
                  <a:srgbClr val="000000"/>
                </a:solidFill>
                <a:latin typeface="FrutigerLTStd-Light"/>
              </a:rPr>
              <a:t>) who had not died from </a:t>
            </a:r>
            <a:r>
              <a:rPr lang="en-US" altLang="zh-CN" dirty="0" smtClean="0">
                <a:solidFill>
                  <a:srgbClr val="000000"/>
                </a:solidFill>
                <a:latin typeface="FrutigerLTStd-Light"/>
              </a:rPr>
              <a:t>their disease </a:t>
            </a:r>
            <a:r>
              <a:rPr lang="en-US" altLang="zh-CN" dirty="0">
                <a:solidFill>
                  <a:srgbClr val="000000"/>
                </a:solidFill>
                <a:latin typeface="FrutigerLTStd-Light"/>
              </a:rPr>
              <a:t>at the indicated times after initial diagnosis (</a:t>
            </a:r>
            <a:r>
              <a:rPr lang="en-US" altLang="zh-CN" i="1" dirty="0">
                <a:solidFill>
                  <a:srgbClr val="000000"/>
                </a:solidFill>
                <a:latin typeface="FrutigerLTStd-LightItalic"/>
              </a:rPr>
              <a:t>abscissa</a:t>
            </a:r>
            <a:r>
              <a:rPr lang="en-US" altLang="zh-CN" dirty="0">
                <a:solidFill>
                  <a:srgbClr val="000000"/>
                </a:solidFill>
                <a:latin typeface="FrutigerLTStd-Light"/>
              </a:rPr>
              <a:t>). </a:t>
            </a:r>
            <a:r>
              <a:rPr lang="en-US" altLang="zh-CN" dirty="0" smtClean="0">
                <a:solidFill>
                  <a:srgbClr val="000000"/>
                </a:solidFill>
                <a:latin typeface="FrutigerLTStd-Light"/>
              </a:rPr>
              <a:t>(</a:t>
            </a:r>
            <a:r>
              <a:rPr lang="en-US" altLang="zh-CN" dirty="0">
                <a:solidFill>
                  <a:srgbClr val="000000"/>
                </a:solidFill>
                <a:latin typeface="FrutigerLTStd-Light"/>
              </a:rPr>
              <a:t>B) During normal mitosis, bipolar spindles are </a:t>
            </a:r>
            <a:r>
              <a:rPr lang="en-US" altLang="zh-CN" dirty="0" smtClean="0">
                <a:solidFill>
                  <a:srgbClr val="000000"/>
                </a:solidFill>
                <a:latin typeface="FrutigerLTStd-Light"/>
              </a:rPr>
              <a:t>observed (</a:t>
            </a:r>
            <a:r>
              <a:rPr lang="en-US" altLang="zh-CN" i="1" dirty="0" smtClean="0">
                <a:solidFill>
                  <a:srgbClr val="000000"/>
                </a:solidFill>
                <a:latin typeface="FrutigerLTStd-LightItalic"/>
              </a:rPr>
              <a:t>left</a:t>
            </a:r>
            <a:r>
              <a:rPr lang="en-US" altLang="zh-CN" dirty="0">
                <a:solidFill>
                  <a:srgbClr val="000000"/>
                </a:solidFill>
                <a:latin typeface="FrutigerLTStd-Light"/>
              </a:rPr>
              <a:t>). However, in aggressive breast cancers, </a:t>
            </a:r>
            <a:r>
              <a:rPr lang="en-US" altLang="zh-CN" dirty="0" smtClean="0">
                <a:solidFill>
                  <a:srgbClr val="000000"/>
                </a:solidFill>
                <a:latin typeface="FrutigerLTStd-Light"/>
              </a:rPr>
              <a:t>low–molecular-weight forms </a:t>
            </a:r>
            <a:r>
              <a:rPr lang="en-US" altLang="zh-CN" dirty="0">
                <a:solidFill>
                  <a:srgbClr val="000000"/>
                </a:solidFill>
                <a:latin typeface="FrutigerLTStd-Light"/>
              </a:rPr>
              <a:t>of </a:t>
            </a:r>
            <a:r>
              <a:rPr lang="en-US" altLang="zh-CN" dirty="0" err="1">
                <a:solidFill>
                  <a:srgbClr val="000000"/>
                </a:solidFill>
                <a:latin typeface="FrutigerLTStd-Light"/>
              </a:rPr>
              <a:t>cyclin</a:t>
            </a:r>
            <a:r>
              <a:rPr lang="en-US" altLang="zh-CN" dirty="0">
                <a:solidFill>
                  <a:srgbClr val="000000"/>
                </a:solidFill>
                <a:latin typeface="FrutigerLTStd-Light"/>
              </a:rPr>
              <a:t> E accumulate in the cytoplasm of the </a:t>
            </a:r>
            <a:r>
              <a:rPr lang="en-US" altLang="zh-CN" dirty="0" smtClean="0">
                <a:solidFill>
                  <a:srgbClr val="000000"/>
                </a:solidFill>
                <a:latin typeface="FrutigerLTStd-Light"/>
              </a:rPr>
              <a:t>associated carcinoma </a:t>
            </a:r>
            <a:r>
              <a:rPr lang="en-US" altLang="zh-CN" dirty="0">
                <a:solidFill>
                  <a:srgbClr val="000000"/>
                </a:solidFill>
                <a:latin typeface="FrutigerLTStd-Light"/>
              </a:rPr>
              <a:t>cells, where they drive the formation of multiple </a:t>
            </a:r>
            <a:r>
              <a:rPr lang="en-US" altLang="zh-CN" dirty="0" smtClean="0">
                <a:solidFill>
                  <a:srgbClr val="000000"/>
                </a:solidFill>
                <a:latin typeface="FrutigerLTStd-Light"/>
              </a:rPr>
              <a:t>extra centrosomes </a:t>
            </a:r>
            <a:r>
              <a:rPr lang="en-US" altLang="zh-CN" dirty="0">
                <a:solidFill>
                  <a:srgbClr val="000000"/>
                </a:solidFill>
                <a:latin typeface="FrutigerLTStd-Light"/>
              </a:rPr>
              <a:t>and resulting multipolar spindles; eight are visible </a:t>
            </a:r>
            <a:r>
              <a:rPr lang="en-US" altLang="zh-CN" dirty="0" smtClean="0">
                <a:solidFill>
                  <a:srgbClr val="000000"/>
                </a:solidFill>
                <a:latin typeface="FrutigerLTStd-Light"/>
              </a:rPr>
              <a:t>here (</a:t>
            </a:r>
            <a:r>
              <a:rPr lang="en-US" altLang="zh-CN" i="1" dirty="0" smtClean="0">
                <a:solidFill>
                  <a:srgbClr val="000000"/>
                </a:solidFill>
                <a:latin typeface="FrutigerLTStd-LightItalic"/>
              </a:rPr>
              <a:t>right</a:t>
            </a:r>
            <a:r>
              <a:rPr lang="en-US" altLang="zh-CN" dirty="0">
                <a:solidFill>
                  <a:srgbClr val="000000"/>
                </a:solidFill>
                <a:latin typeface="FrutigerLTStd-Light"/>
              </a:rPr>
              <a:t>). This leads, in turn, to </a:t>
            </a:r>
            <a:r>
              <a:rPr lang="en-US" altLang="zh-CN" dirty="0" err="1">
                <a:solidFill>
                  <a:srgbClr val="000000"/>
                </a:solidFill>
                <a:latin typeface="FrutigerLTStd-Light"/>
              </a:rPr>
              <a:t>karyotypic</a:t>
            </a:r>
            <a:r>
              <a:rPr lang="en-US" altLang="zh-CN" dirty="0">
                <a:solidFill>
                  <a:srgbClr val="000000"/>
                </a:solidFill>
                <a:latin typeface="FrutigerLTStd-Light"/>
              </a:rPr>
              <a:t> chaos and the </a:t>
            </a:r>
            <a:r>
              <a:rPr lang="en-US" altLang="zh-CN" dirty="0" smtClean="0">
                <a:solidFill>
                  <a:srgbClr val="000000"/>
                </a:solidFill>
                <a:latin typeface="FrutigerLTStd-Light"/>
              </a:rPr>
              <a:t>acceleration of </a:t>
            </a:r>
            <a:r>
              <a:rPr lang="en-US" altLang="zh-CN" dirty="0">
                <a:solidFill>
                  <a:srgbClr val="000000"/>
                </a:solidFill>
                <a:latin typeface="FrutigerLTStd-Light"/>
              </a:rPr>
              <a:t>tumor progression.</a:t>
            </a:r>
            <a:endParaRPr lang="zh-CN" altLang="en-US" dirty="0"/>
          </a:p>
        </p:txBody>
      </p:sp>
      <p:sp>
        <p:nvSpPr>
          <p:cNvPr id="4" name="Rectangle 3"/>
          <p:cNvSpPr/>
          <p:nvPr/>
        </p:nvSpPr>
        <p:spPr>
          <a:xfrm>
            <a:off x="2034918" y="363802"/>
            <a:ext cx="8114722" cy="461665"/>
          </a:xfrm>
          <a:prstGeom prst="rect">
            <a:avLst/>
          </a:prstGeom>
        </p:spPr>
        <p:txBody>
          <a:bodyPr wrap="none">
            <a:spAutoFit/>
          </a:bodyPr>
          <a:lstStyle/>
          <a:p>
            <a:r>
              <a:rPr lang="en-US" altLang="zh-CN" sz="2400" b="1" dirty="0">
                <a:solidFill>
                  <a:srgbClr val="1271FF"/>
                </a:solidFill>
                <a:latin typeface="FrutigerLTStd-Bold"/>
              </a:rPr>
              <a:t>Figure 8.38 </a:t>
            </a:r>
            <a:r>
              <a:rPr lang="en-US" altLang="zh-CN" sz="2400" b="1" dirty="0" err="1">
                <a:solidFill>
                  <a:srgbClr val="000000"/>
                </a:solidFill>
                <a:latin typeface="FrutigerLTStd-Bold"/>
              </a:rPr>
              <a:t>Cyclin</a:t>
            </a:r>
            <a:r>
              <a:rPr lang="en-US" altLang="zh-CN" sz="2400" b="1" dirty="0">
                <a:solidFill>
                  <a:srgbClr val="000000"/>
                </a:solidFill>
                <a:latin typeface="FrutigerLTStd-Bold"/>
              </a:rPr>
              <a:t> E and breast cancer progression </a:t>
            </a:r>
            <a:endParaRPr lang="zh-CN" altLang="en-US" sz="2400" dirty="0"/>
          </a:p>
        </p:txBody>
      </p:sp>
    </p:spTree>
    <p:extLst>
      <p:ext uri="{BB962C8B-B14F-4D97-AF65-F5344CB8AC3E}">
        <p14:creationId xmlns:p14="http://schemas.microsoft.com/office/powerpoint/2010/main" val="5206716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64762" y="2374307"/>
            <a:ext cx="9244584" cy="1477328"/>
          </a:xfrm>
          <a:prstGeom prst="rect">
            <a:avLst/>
          </a:prstGeom>
        </p:spPr>
        <p:txBody>
          <a:bodyPr wrap="square">
            <a:spAutoFit/>
          </a:bodyPr>
          <a:lstStyle/>
          <a:p>
            <a:r>
              <a:rPr lang="en-US" altLang="zh-CN" b="1" dirty="0">
                <a:solidFill>
                  <a:srgbClr val="1271FF"/>
                </a:solidFill>
                <a:latin typeface="UtopiaStd-Bold"/>
              </a:rPr>
              <a:t>Sidebar 8.1 </a:t>
            </a:r>
            <a:r>
              <a:rPr lang="en-US" altLang="zh-CN" b="1" dirty="0">
                <a:solidFill>
                  <a:srgbClr val="000000"/>
                </a:solidFill>
                <a:latin typeface="UtopiaStd-Bold"/>
              </a:rPr>
              <a:t>Embryonic stem (ES) cells show highly </a:t>
            </a:r>
            <a:r>
              <a:rPr lang="en-US" altLang="zh-CN" b="1" dirty="0" smtClean="0">
                <a:solidFill>
                  <a:srgbClr val="000000"/>
                </a:solidFill>
                <a:latin typeface="UtopiaStd-Bold"/>
              </a:rPr>
              <a:t>autonomous behavior </a:t>
            </a:r>
          </a:p>
          <a:p>
            <a:r>
              <a:rPr lang="en-US" altLang="zh-CN" dirty="0" smtClean="0">
                <a:solidFill>
                  <a:srgbClr val="000000"/>
                </a:solidFill>
                <a:latin typeface="UtopiaStd-Regular"/>
              </a:rPr>
              <a:t>The </a:t>
            </a:r>
            <a:r>
              <a:rPr lang="en-US" altLang="zh-CN" dirty="0" err="1">
                <a:solidFill>
                  <a:srgbClr val="000000"/>
                </a:solidFill>
                <a:latin typeface="UtopiaStd-Regular"/>
              </a:rPr>
              <a:t>pRb</a:t>
            </a:r>
            <a:r>
              <a:rPr lang="en-US" altLang="zh-CN" dirty="0">
                <a:solidFill>
                  <a:srgbClr val="000000"/>
                </a:solidFill>
                <a:latin typeface="UtopiaStd-Regular"/>
              </a:rPr>
              <a:t> </a:t>
            </a:r>
            <a:r>
              <a:rPr lang="en-US" altLang="zh-CN" dirty="0" smtClean="0">
                <a:solidFill>
                  <a:srgbClr val="000000"/>
                </a:solidFill>
                <a:latin typeface="UtopiaStd-Regular"/>
              </a:rPr>
              <a:t>pathway and </a:t>
            </a:r>
            <a:r>
              <a:rPr lang="en-US" altLang="zh-CN" dirty="0">
                <a:solidFill>
                  <a:srgbClr val="000000"/>
                </a:solidFill>
                <a:latin typeface="UtopiaStd-Regular"/>
              </a:rPr>
              <a:t>the cell cycle clock machinery </a:t>
            </a:r>
            <a:r>
              <a:rPr lang="en-US" altLang="zh-CN" dirty="0" smtClean="0">
                <a:solidFill>
                  <a:srgbClr val="000000"/>
                </a:solidFill>
                <a:latin typeface="UtopiaStd-Regular"/>
              </a:rPr>
              <a:t>described </a:t>
            </a:r>
            <a:r>
              <a:rPr lang="en-US" altLang="zh-CN" dirty="0">
                <a:solidFill>
                  <a:srgbClr val="000000"/>
                </a:solidFill>
                <a:latin typeface="UtopiaStd-Regular"/>
              </a:rPr>
              <a:t>in </a:t>
            </a:r>
            <a:r>
              <a:rPr lang="en-US" altLang="zh-CN" dirty="0" smtClean="0">
                <a:solidFill>
                  <a:srgbClr val="000000"/>
                </a:solidFill>
                <a:latin typeface="UtopiaStd-Regular"/>
              </a:rPr>
              <a:t>this chapter </a:t>
            </a:r>
            <a:r>
              <a:rPr lang="en-US" altLang="zh-CN" dirty="0">
                <a:solidFill>
                  <a:srgbClr val="000000"/>
                </a:solidFill>
                <a:latin typeface="UtopiaStd-Regular"/>
              </a:rPr>
              <a:t>appear to be operative in one form or another in </a:t>
            </a:r>
            <a:r>
              <a:rPr lang="en-US" altLang="zh-CN" dirty="0" smtClean="0">
                <a:solidFill>
                  <a:srgbClr val="000000"/>
                </a:solidFill>
                <a:latin typeface="UtopiaStd-Regular"/>
              </a:rPr>
              <a:t>virtually all </a:t>
            </a:r>
            <a:r>
              <a:rPr lang="en-US" altLang="zh-CN" dirty="0">
                <a:solidFill>
                  <a:srgbClr val="000000"/>
                </a:solidFill>
                <a:latin typeface="UtopiaStd-Regular"/>
              </a:rPr>
              <a:t>types of adult </a:t>
            </a:r>
            <a:r>
              <a:rPr lang="en-US" altLang="zh-CN" dirty="0" smtClean="0">
                <a:solidFill>
                  <a:srgbClr val="000000"/>
                </a:solidFill>
                <a:latin typeface="UtopiaStd-Regular"/>
              </a:rPr>
              <a:t>cells, but not in early </a:t>
            </a:r>
            <a:r>
              <a:rPr lang="en-US" altLang="zh-CN" dirty="0">
                <a:solidFill>
                  <a:srgbClr val="000000"/>
                </a:solidFill>
                <a:latin typeface="UtopiaStd-Regular"/>
              </a:rPr>
              <a:t>embryonic cells, including their cultured derivatives, </a:t>
            </a:r>
            <a:r>
              <a:rPr lang="en-US" altLang="zh-CN" dirty="0" smtClean="0">
                <a:solidFill>
                  <a:srgbClr val="000000"/>
                </a:solidFill>
                <a:latin typeface="UtopiaStd-Regular"/>
              </a:rPr>
              <a:t>embryonic stem </a:t>
            </a:r>
            <a:r>
              <a:rPr lang="en-US" altLang="zh-CN" dirty="0">
                <a:solidFill>
                  <a:srgbClr val="000000"/>
                </a:solidFill>
                <a:latin typeface="UtopiaStd-Regular"/>
              </a:rPr>
              <a:t>(ES) </a:t>
            </a:r>
            <a:r>
              <a:rPr lang="en-US" altLang="zh-CN" dirty="0" smtClean="0">
                <a:solidFill>
                  <a:srgbClr val="000000"/>
                </a:solidFill>
                <a:latin typeface="UtopiaStd-Regular"/>
              </a:rPr>
              <a:t>cells.(P281)</a:t>
            </a:r>
            <a:endParaRPr lang="zh-CN" altLang="en-US" dirty="0"/>
          </a:p>
        </p:txBody>
      </p:sp>
      <p:sp>
        <p:nvSpPr>
          <p:cNvPr id="4" name="TextBox 3"/>
          <p:cNvSpPr txBox="1"/>
          <p:nvPr/>
        </p:nvSpPr>
        <p:spPr>
          <a:xfrm>
            <a:off x="2414016" y="457200"/>
            <a:ext cx="7266605" cy="646331"/>
          </a:xfrm>
          <a:prstGeom prst="rect">
            <a:avLst/>
          </a:prstGeom>
          <a:noFill/>
        </p:spPr>
        <p:txBody>
          <a:bodyPr wrap="none" rtlCol="0">
            <a:spAutoFit/>
          </a:bodyPr>
          <a:lstStyle/>
          <a:p>
            <a:r>
              <a:rPr lang="en-US" altLang="zh-CN" sz="3600" b="1" dirty="0" smtClean="0"/>
              <a:t>Complexities in cell cycle regulation</a:t>
            </a:r>
            <a:endParaRPr lang="zh-CN" altLang="en-US" sz="3600" b="1" dirty="0"/>
          </a:p>
        </p:txBody>
      </p:sp>
      <p:sp>
        <p:nvSpPr>
          <p:cNvPr id="5" name="TextBox 4"/>
          <p:cNvSpPr txBox="1"/>
          <p:nvPr/>
        </p:nvSpPr>
        <p:spPr>
          <a:xfrm>
            <a:off x="733645" y="1617219"/>
            <a:ext cx="3614579" cy="461665"/>
          </a:xfrm>
          <a:prstGeom prst="rect">
            <a:avLst/>
          </a:prstGeom>
          <a:noFill/>
        </p:spPr>
        <p:txBody>
          <a:bodyPr wrap="none" rtlCol="0">
            <a:spAutoFit/>
          </a:bodyPr>
          <a:lstStyle/>
          <a:p>
            <a:r>
              <a:rPr lang="en-US" altLang="zh-CN" sz="2400" dirty="0" smtClean="0"/>
              <a:t>Cell type specific regulation</a:t>
            </a:r>
            <a:endParaRPr lang="zh-CN" altLang="en-US" sz="2400" dirty="0"/>
          </a:p>
        </p:txBody>
      </p:sp>
      <p:sp>
        <p:nvSpPr>
          <p:cNvPr id="6" name="TextBox 5"/>
          <p:cNvSpPr txBox="1"/>
          <p:nvPr/>
        </p:nvSpPr>
        <p:spPr>
          <a:xfrm>
            <a:off x="733645" y="4147058"/>
            <a:ext cx="7731860" cy="461665"/>
          </a:xfrm>
          <a:prstGeom prst="rect">
            <a:avLst/>
          </a:prstGeom>
          <a:noFill/>
        </p:spPr>
        <p:txBody>
          <a:bodyPr wrap="none" rtlCol="0">
            <a:spAutoFit/>
          </a:bodyPr>
          <a:lstStyle/>
          <a:p>
            <a:r>
              <a:rPr lang="en-US" altLang="zh-CN" sz="2400" dirty="0" smtClean="0"/>
              <a:t>Cell cycle regulators are always encoded by a family of genes</a:t>
            </a:r>
            <a:endParaRPr lang="zh-CN" altLang="en-US" sz="2400" dirty="0"/>
          </a:p>
        </p:txBody>
      </p:sp>
      <p:sp>
        <p:nvSpPr>
          <p:cNvPr id="2" name="TextBox 1"/>
          <p:cNvSpPr txBox="1"/>
          <p:nvPr/>
        </p:nvSpPr>
        <p:spPr>
          <a:xfrm>
            <a:off x="1164762" y="4904146"/>
            <a:ext cx="2417393" cy="400110"/>
          </a:xfrm>
          <a:prstGeom prst="rect">
            <a:avLst/>
          </a:prstGeom>
          <a:noFill/>
        </p:spPr>
        <p:txBody>
          <a:bodyPr wrap="none" rtlCol="0">
            <a:spAutoFit/>
          </a:bodyPr>
          <a:lstStyle/>
          <a:p>
            <a:r>
              <a:rPr lang="en-US" altLang="zh-CN" sz="2000" dirty="0" smtClean="0"/>
              <a:t>RB, E2F, </a:t>
            </a:r>
            <a:r>
              <a:rPr lang="en-US" altLang="zh-CN" sz="2000" dirty="0" err="1" smtClean="0"/>
              <a:t>cyclin</a:t>
            </a:r>
            <a:r>
              <a:rPr lang="en-US" altLang="zh-CN" sz="2000" dirty="0" smtClean="0"/>
              <a:t>, CDK …</a:t>
            </a:r>
            <a:endParaRPr lang="zh-CN" altLang="en-US" sz="2000" dirty="0"/>
          </a:p>
        </p:txBody>
      </p:sp>
    </p:spTree>
    <p:extLst>
      <p:ext uri="{BB962C8B-B14F-4D97-AF65-F5344CB8AC3E}">
        <p14:creationId xmlns:p14="http://schemas.microsoft.com/office/powerpoint/2010/main" val="3561462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3400" y="841248"/>
            <a:ext cx="1415772" cy="584775"/>
          </a:xfrm>
          <a:prstGeom prst="rect">
            <a:avLst/>
          </a:prstGeom>
          <a:noFill/>
        </p:spPr>
        <p:txBody>
          <a:bodyPr wrap="none" rtlCol="0">
            <a:spAutoFit/>
          </a:bodyPr>
          <a:lstStyle/>
          <a:p>
            <a:r>
              <a:rPr lang="zh-CN" altLang="en-US" sz="3200" dirty="0" smtClean="0"/>
              <a:t>思考题</a:t>
            </a:r>
            <a:endParaRPr lang="zh-CN" altLang="en-US" sz="3200" dirty="0"/>
          </a:p>
        </p:txBody>
      </p:sp>
      <p:sp>
        <p:nvSpPr>
          <p:cNvPr id="3" name="TextBox 2"/>
          <p:cNvSpPr txBox="1"/>
          <p:nvPr/>
        </p:nvSpPr>
        <p:spPr>
          <a:xfrm>
            <a:off x="1243584" y="2157984"/>
            <a:ext cx="4934364" cy="369332"/>
          </a:xfrm>
          <a:prstGeom prst="rect">
            <a:avLst/>
          </a:prstGeom>
          <a:noFill/>
        </p:spPr>
        <p:txBody>
          <a:bodyPr wrap="none" rtlCol="0">
            <a:spAutoFit/>
          </a:bodyPr>
          <a:lstStyle/>
          <a:p>
            <a:r>
              <a:rPr lang="en-US" altLang="zh-CN" dirty="0" smtClean="0"/>
              <a:t>1</a:t>
            </a:r>
            <a:r>
              <a:rPr lang="zh-CN" altLang="en-US" dirty="0" smtClean="0"/>
              <a:t>，简述</a:t>
            </a:r>
            <a:r>
              <a:rPr lang="en-US" altLang="zh-CN" dirty="0" err="1" smtClean="0"/>
              <a:t>Rb</a:t>
            </a:r>
            <a:r>
              <a:rPr lang="zh-CN" altLang="en-US" dirty="0" smtClean="0"/>
              <a:t>蛋白参与细胞周期调控的分子机制。</a:t>
            </a:r>
            <a:endParaRPr lang="zh-CN" altLang="en-US" dirty="0"/>
          </a:p>
        </p:txBody>
      </p:sp>
      <p:sp>
        <p:nvSpPr>
          <p:cNvPr id="4" name="TextBox 3"/>
          <p:cNvSpPr txBox="1"/>
          <p:nvPr/>
        </p:nvSpPr>
        <p:spPr>
          <a:xfrm>
            <a:off x="1243583" y="3508248"/>
            <a:ext cx="5083699" cy="369332"/>
          </a:xfrm>
          <a:prstGeom prst="rect">
            <a:avLst/>
          </a:prstGeom>
          <a:noFill/>
        </p:spPr>
        <p:txBody>
          <a:bodyPr wrap="none" rtlCol="0">
            <a:spAutoFit/>
          </a:bodyPr>
          <a:lstStyle/>
          <a:p>
            <a:r>
              <a:rPr lang="en-US" altLang="zh-CN" dirty="0" smtClean="0"/>
              <a:t>3</a:t>
            </a:r>
            <a:r>
              <a:rPr lang="zh-CN" altLang="en-US" dirty="0" smtClean="0"/>
              <a:t>，简述</a:t>
            </a:r>
            <a:r>
              <a:rPr lang="en-US" altLang="zh-CN" dirty="0" err="1" smtClean="0"/>
              <a:t>Myc</a:t>
            </a:r>
            <a:r>
              <a:rPr lang="zh-CN" altLang="en-US" dirty="0" smtClean="0"/>
              <a:t>蛋白促进细胞增殖的具体分子机制。</a:t>
            </a:r>
            <a:endParaRPr lang="zh-CN" altLang="en-US" dirty="0"/>
          </a:p>
        </p:txBody>
      </p:sp>
      <p:sp>
        <p:nvSpPr>
          <p:cNvPr id="5" name="TextBox 4"/>
          <p:cNvSpPr txBox="1"/>
          <p:nvPr/>
        </p:nvSpPr>
        <p:spPr>
          <a:xfrm>
            <a:off x="1243583" y="2833116"/>
            <a:ext cx="7357848" cy="369332"/>
          </a:xfrm>
          <a:prstGeom prst="rect">
            <a:avLst/>
          </a:prstGeom>
          <a:noFill/>
        </p:spPr>
        <p:txBody>
          <a:bodyPr wrap="none" rtlCol="0">
            <a:spAutoFit/>
          </a:bodyPr>
          <a:lstStyle/>
          <a:p>
            <a:r>
              <a:rPr lang="en-US" altLang="zh-CN" dirty="0" smtClean="0"/>
              <a:t>2</a:t>
            </a:r>
            <a:r>
              <a:rPr lang="zh-CN" altLang="en-US" dirty="0" smtClean="0"/>
              <a:t>，简述细胞周期检查点（</a:t>
            </a:r>
            <a:r>
              <a:rPr lang="en-US" altLang="zh-CN" dirty="0" smtClean="0"/>
              <a:t>Cell cycle checkpoint</a:t>
            </a:r>
            <a:r>
              <a:rPr lang="zh-CN" altLang="en-US" dirty="0" smtClean="0"/>
              <a:t>）的类型和各自功能。</a:t>
            </a:r>
            <a:endParaRPr lang="zh-CN" altLang="en-US" dirty="0"/>
          </a:p>
        </p:txBody>
      </p:sp>
      <p:sp>
        <p:nvSpPr>
          <p:cNvPr id="6" name="TextBox 5"/>
          <p:cNvSpPr txBox="1"/>
          <p:nvPr/>
        </p:nvSpPr>
        <p:spPr>
          <a:xfrm>
            <a:off x="1243583" y="4101084"/>
            <a:ext cx="10007163" cy="369332"/>
          </a:xfrm>
          <a:prstGeom prst="rect">
            <a:avLst/>
          </a:prstGeom>
          <a:noFill/>
        </p:spPr>
        <p:txBody>
          <a:bodyPr wrap="none" rtlCol="0">
            <a:spAutoFit/>
          </a:bodyPr>
          <a:lstStyle/>
          <a:p>
            <a:r>
              <a:rPr lang="en-US" altLang="zh-CN" dirty="0" smtClean="0"/>
              <a:t>4</a:t>
            </a:r>
            <a:r>
              <a:rPr lang="zh-CN" altLang="en-US" dirty="0" smtClean="0"/>
              <a:t>，细胞通过细胞周期中的</a:t>
            </a:r>
            <a:r>
              <a:rPr lang="en-US" altLang="zh-CN" dirty="0" smtClean="0"/>
              <a:t>Restriction checkpoint</a:t>
            </a:r>
            <a:r>
              <a:rPr lang="zh-CN" altLang="en-US" dirty="0" smtClean="0"/>
              <a:t>之后一般不能逆转，简述这种不可逆的实现机制。</a:t>
            </a:r>
            <a:endParaRPr lang="zh-CN" altLang="en-US" dirty="0"/>
          </a:p>
        </p:txBody>
      </p:sp>
    </p:spTree>
    <p:extLst>
      <p:ext uri="{BB962C8B-B14F-4D97-AF65-F5344CB8AC3E}">
        <p14:creationId xmlns:p14="http://schemas.microsoft.com/office/powerpoint/2010/main" val="119511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figure_08_0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71" y="1384094"/>
            <a:ext cx="3963841" cy="518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25652" y="2029176"/>
            <a:ext cx="6541826" cy="3139321"/>
          </a:xfrm>
          <a:prstGeom prst="rect">
            <a:avLst/>
          </a:prstGeom>
        </p:spPr>
        <p:txBody>
          <a:bodyPr wrap="square">
            <a:spAutoFit/>
          </a:bodyPr>
          <a:lstStyle/>
          <a:p>
            <a:r>
              <a:rPr lang="en-US" altLang="zh-CN" dirty="0">
                <a:latin typeface="FrutigerLTStd-Light"/>
              </a:rPr>
              <a:t>The same behavior can </a:t>
            </a:r>
            <a:r>
              <a:rPr lang="en-US" altLang="zh-CN" dirty="0" smtClean="0">
                <a:latin typeface="FrutigerLTStd-Light"/>
              </a:rPr>
              <a:t>be seen </a:t>
            </a:r>
            <a:r>
              <a:rPr lang="en-US" altLang="zh-CN" dirty="0">
                <a:latin typeface="FrutigerLTStd-Light"/>
              </a:rPr>
              <a:t>in the brains of patients suffering from </a:t>
            </a:r>
            <a:r>
              <a:rPr lang="en-US" altLang="zh-CN" dirty="0">
                <a:solidFill>
                  <a:srgbClr val="FF0000"/>
                </a:solidFill>
                <a:latin typeface="FrutigerLTStd-Light"/>
              </a:rPr>
              <a:t>tuberous </a:t>
            </a:r>
            <a:r>
              <a:rPr lang="en-US" altLang="zh-CN" dirty="0" smtClean="0">
                <a:solidFill>
                  <a:srgbClr val="FF0000"/>
                </a:solidFill>
                <a:latin typeface="FrutigerLTStd-Light"/>
              </a:rPr>
              <a:t>sclerosis</a:t>
            </a:r>
            <a:r>
              <a:rPr lang="en-US" altLang="zh-CN" dirty="0" smtClean="0">
                <a:latin typeface="FrutigerLTStd-Light"/>
              </a:rPr>
              <a:t>(</a:t>
            </a:r>
            <a:r>
              <a:rPr lang="zh-CN" altLang="en-US" dirty="0"/>
              <a:t>结节性硬化</a:t>
            </a:r>
            <a:r>
              <a:rPr lang="en-US" altLang="zh-CN" dirty="0" smtClean="0">
                <a:latin typeface="FrutigerLTStd-Light"/>
              </a:rPr>
              <a:t>), in which </a:t>
            </a:r>
            <a:r>
              <a:rPr lang="en-US" altLang="zh-CN" i="1" dirty="0">
                <a:solidFill>
                  <a:srgbClr val="FF0000"/>
                </a:solidFill>
                <a:latin typeface="FrutigerLTStd-LightItalic"/>
              </a:rPr>
              <a:t>TSC1</a:t>
            </a:r>
            <a:r>
              <a:rPr lang="en-US" altLang="zh-CN" i="1" dirty="0">
                <a:latin typeface="FrutigerLTStd-LightItalic"/>
              </a:rPr>
              <a:t> </a:t>
            </a:r>
            <a:r>
              <a:rPr lang="en-US" altLang="zh-CN" dirty="0">
                <a:latin typeface="FrutigerLTStd-Light"/>
              </a:rPr>
              <a:t>function has been lost through a germ-line </a:t>
            </a:r>
            <a:r>
              <a:rPr lang="en-US" altLang="zh-CN" dirty="0" smtClean="0">
                <a:latin typeface="FrutigerLTStd-Light"/>
              </a:rPr>
              <a:t>mutation and </a:t>
            </a:r>
            <a:r>
              <a:rPr lang="en-US" altLang="zh-CN" dirty="0">
                <a:latin typeface="FrutigerLTStd-Light"/>
              </a:rPr>
              <a:t>subsequent somatic loss of heterozygosity. Seen here are </a:t>
            </a:r>
            <a:r>
              <a:rPr lang="en-US" altLang="zh-CN" u="sng" dirty="0" smtClean="0">
                <a:latin typeface="FrutigerLTStd-Light"/>
              </a:rPr>
              <a:t>the giant </a:t>
            </a:r>
            <a:r>
              <a:rPr lang="en-US" altLang="zh-CN" u="sng" dirty="0">
                <a:latin typeface="FrutigerLTStd-Light"/>
              </a:rPr>
              <a:t>cells </a:t>
            </a:r>
            <a:r>
              <a:rPr lang="en-US" altLang="zh-CN" dirty="0">
                <a:latin typeface="FrutigerLTStd-Light"/>
              </a:rPr>
              <a:t>present in a benign growth (a “tuber”). </a:t>
            </a:r>
            <a:r>
              <a:rPr lang="en-US" altLang="zh-CN" u="sng" dirty="0">
                <a:latin typeface="FrutigerLTStd-Light"/>
              </a:rPr>
              <a:t>The giant </a:t>
            </a:r>
            <a:r>
              <a:rPr lang="en-US" altLang="zh-CN" u="sng" dirty="0" smtClean="0">
                <a:latin typeface="FrutigerLTStd-Light"/>
              </a:rPr>
              <a:t>cells (</a:t>
            </a:r>
            <a:r>
              <a:rPr lang="en-US" altLang="zh-CN" i="1" u="sng" dirty="0" smtClean="0">
                <a:latin typeface="FrutigerLTStd-LightItalic"/>
              </a:rPr>
              <a:t>brown</a:t>
            </a:r>
            <a:r>
              <a:rPr lang="en-US" altLang="zh-CN" u="sng" dirty="0">
                <a:latin typeface="FrutigerLTStd-Light"/>
              </a:rPr>
              <a:t>) are labeled with an antibody against phosphorylated </a:t>
            </a:r>
            <a:r>
              <a:rPr lang="en-US" altLang="zh-CN" u="sng" dirty="0" smtClean="0">
                <a:latin typeface="FrutigerLTStd-Light"/>
              </a:rPr>
              <a:t>S6, a </a:t>
            </a:r>
            <a:r>
              <a:rPr lang="en-US" altLang="zh-CN" u="sng" dirty="0">
                <a:latin typeface="FrutigerLTStd-Light"/>
              </a:rPr>
              <a:t>ribosomal protein important in regulating protein synthesis </a:t>
            </a:r>
            <a:r>
              <a:rPr lang="en-US" altLang="zh-CN" u="sng" dirty="0" smtClean="0">
                <a:latin typeface="FrutigerLTStd-Light"/>
              </a:rPr>
              <a:t>and thus </a:t>
            </a:r>
            <a:r>
              <a:rPr lang="en-US" altLang="zh-CN" u="sng" dirty="0">
                <a:latin typeface="FrutigerLTStd-Light"/>
              </a:rPr>
              <a:t>cell growth</a:t>
            </a:r>
            <a:r>
              <a:rPr lang="en-US" altLang="zh-CN" dirty="0">
                <a:latin typeface="FrutigerLTStd-Light"/>
              </a:rPr>
              <a:t>; S6 phosphorylation and functional activation </a:t>
            </a:r>
            <a:r>
              <a:rPr lang="en-US" altLang="zh-CN" dirty="0" smtClean="0">
                <a:latin typeface="FrutigerLTStd-Light"/>
              </a:rPr>
              <a:t>is deregulated </a:t>
            </a:r>
            <a:r>
              <a:rPr lang="en-US" altLang="zh-CN" dirty="0">
                <a:latin typeface="FrutigerLTStd-Light"/>
              </a:rPr>
              <a:t>in cells lacking </a:t>
            </a:r>
            <a:r>
              <a:rPr lang="en-US" altLang="zh-CN" i="1" dirty="0">
                <a:latin typeface="FrutigerLTStd-LightItalic"/>
              </a:rPr>
              <a:t>TSC1 </a:t>
            </a:r>
            <a:r>
              <a:rPr lang="en-US" altLang="zh-CN" dirty="0">
                <a:latin typeface="FrutigerLTStd-Light"/>
              </a:rPr>
              <a:t>function.</a:t>
            </a:r>
            <a:endParaRPr lang="zh-CN" altLang="en-US" dirty="0"/>
          </a:p>
        </p:txBody>
      </p:sp>
      <p:sp>
        <p:nvSpPr>
          <p:cNvPr id="4" name="Rectangle 3"/>
          <p:cNvSpPr/>
          <p:nvPr/>
        </p:nvSpPr>
        <p:spPr>
          <a:xfrm>
            <a:off x="2635392" y="445235"/>
            <a:ext cx="7067961" cy="523220"/>
          </a:xfrm>
          <a:prstGeom prst="rect">
            <a:avLst/>
          </a:prstGeom>
        </p:spPr>
        <p:txBody>
          <a:bodyPr wrap="none">
            <a:spAutoFit/>
          </a:bodyPr>
          <a:lstStyle/>
          <a:p>
            <a:r>
              <a:rPr lang="en-US" altLang="zh-CN" sz="2800" b="1" dirty="0">
                <a:solidFill>
                  <a:srgbClr val="1271FF"/>
                </a:solidFill>
                <a:latin typeface="FrutigerLTStd-Bold"/>
              </a:rPr>
              <a:t>Figure 8.2 </a:t>
            </a:r>
            <a:r>
              <a:rPr lang="en-US" altLang="zh-CN" sz="2800" b="1" dirty="0">
                <a:solidFill>
                  <a:srgbClr val="000000"/>
                </a:solidFill>
                <a:latin typeface="FrutigerLTStd-Bold"/>
              </a:rPr>
              <a:t>Growth versus proliferation</a:t>
            </a:r>
            <a:endParaRPr lang="zh-CN" altLang="en-US" sz="2800" dirty="0"/>
          </a:p>
        </p:txBody>
      </p:sp>
    </p:spTree>
    <p:extLst>
      <p:ext uri="{BB962C8B-B14F-4D97-AF65-F5344CB8AC3E}">
        <p14:creationId xmlns:p14="http://schemas.microsoft.com/office/powerpoint/2010/main" val="3859250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igure_08_0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298" y="1624083"/>
            <a:ext cx="4213484" cy="5000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572532" y="1935928"/>
            <a:ext cx="6113499" cy="3368871"/>
          </a:xfrm>
          <a:prstGeom prst="rect">
            <a:avLst/>
          </a:prstGeom>
        </p:spPr>
        <p:txBody>
          <a:bodyPr wrap="square">
            <a:spAutoFit/>
          </a:bodyPr>
          <a:lstStyle/>
          <a:p>
            <a:pPr>
              <a:lnSpc>
                <a:spcPct val="150000"/>
              </a:lnSpc>
            </a:pPr>
            <a:r>
              <a:rPr lang="en-US" altLang="zh-CN" dirty="0">
                <a:latin typeface="FrutigerLTStd-Light"/>
              </a:rPr>
              <a:t>The </a:t>
            </a:r>
            <a:r>
              <a:rPr lang="en-US" altLang="zh-CN" dirty="0" err="1">
                <a:latin typeface="FrutigerLTStd-Light"/>
              </a:rPr>
              <a:t>Akt</a:t>
            </a:r>
            <a:r>
              <a:rPr lang="en-US" altLang="zh-CN" dirty="0">
                <a:latin typeface="FrutigerLTStd-Light"/>
              </a:rPr>
              <a:t>/PKB </a:t>
            </a:r>
            <a:r>
              <a:rPr lang="en-US" altLang="zh-CN" dirty="0" smtClean="0">
                <a:latin typeface="FrutigerLTStd-Light"/>
              </a:rPr>
              <a:t>protein is </a:t>
            </a:r>
            <a:r>
              <a:rPr lang="en-US" altLang="zh-CN" dirty="0">
                <a:latin typeface="FrutigerLTStd-Light"/>
              </a:rPr>
              <a:t>frequently </a:t>
            </a:r>
            <a:r>
              <a:rPr lang="en-US" altLang="zh-CN" dirty="0" err="1">
                <a:latin typeface="FrutigerLTStd-Light"/>
              </a:rPr>
              <a:t>hyperactivated</a:t>
            </a:r>
            <a:r>
              <a:rPr lang="en-US" altLang="zh-CN" dirty="0">
                <a:latin typeface="FrutigerLTStd-Light"/>
              </a:rPr>
              <a:t> in human cancers. In an imaginal </a:t>
            </a:r>
            <a:r>
              <a:rPr lang="en-US" altLang="zh-CN" dirty="0" smtClean="0">
                <a:latin typeface="FrutigerLTStd-Light"/>
              </a:rPr>
              <a:t>disc of </a:t>
            </a:r>
            <a:r>
              <a:rPr lang="en-US" altLang="zh-CN" dirty="0">
                <a:latin typeface="FrutigerLTStd-Light"/>
              </a:rPr>
              <a:t>a developing </a:t>
            </a:r>
            <a:r>
              <a:rPr lang="en-US" altLang="zh-CN" i="1" dirty="0">
                <a:latin typeface="FrutigerLTStd-LightItalic"/>
              </a:rPr>
              <a:t>Drosophila </a:t>
            </a:r>
            <a:r>
              <a:rPr lang="en-US" altLang="zh-CN" dirty="0">
                <a:latin typeface="FrutigerLTStd-Light"/>
              </a:rPr>
              <a:t>larva, </a:t>
            </a:r>
            <a:r>
              <a:rPr lang="en-US" altLang="zh-CN" dirty="0" err="1">
                <a:latin typeface="FrutigerLTStd-Light"/>
              </a:rPr>
              <a:t>Akt</a:t>
            </a:r>
            <a:r>
              <a:rPr lang="en-US" altLang="zh-CN" dirty="0">
                <a:latin typeface="FrutigerLTStd-Light"/>
              </a:rPr>
              <a:t>/PKB (</a:t>
            </a:r>
            <a:r>
              <a:rPr lang="en-US" altLang="zh-CN" i="1" dirty="0">
                <a:latin typeface="FrutigerLTStd-LightItalic"/>
              </a:rPr>
              <a:t>green</a:t>
            </a:r>
            <a:r>
              <a:rPr lang="en-US" altLang="zh-CN" dirty="0">
                <a:latin typeface="FrutigerLTStd-Light"/>
              </a:rPr>
              <a:t>) that has </a:t>
            </a:r>
            <a:r>
              <a:rPr lang="en-US" altLang="zh-CN" dirty="0" smtClean="0">
                <a:latin typeface="FrutigerLTStd-Light"/>
              </a:rPr>
              <a:t>been </a:t>
            </a:r>
            <a:r>
              <a:rPr lang="en-US" altLang="zh-CN" dirty="0" err="1" smtClean="0">
                <a:latin typeface="FrutigerLTStd-Light"/>
              </a:rPr>
              <a:t>hyperactivated</a:t>
            </a:r>
            <a:r>
              <a:rPr lang="en-US" altLang="zh-CN" dirty="0" smtClean="0">
                <a:latin typeface="FrutigerLTStd-Light"/>
              </a:rPr>
              <a:t> </a:t>
            </a:r>
            <a:r>
              <a:rPr lang="en-US" altLang="zh-CN" dirty="0">
                <a:latin typeface="FrutigerLTStd-Light"/>
              </a:rPr>
              <a:t>in a portion of cells (</a:t>
            </a:r>
            <a:r>
              <a:rPr lang="en-US" altLang="zh-CN" i="1" dirty="0">
                <a:latin typeface="FrutigerLTStd-LightItalic"/>
              </a:rPr>
              <a:t>upper right</a:t>
            </a:r>
            <a:r>
              <a:rPr lang="en-US" altLang="zh-CN" dirty="0">
                <a:latin typeface="FrutigerLTStd-Light"/>
              </a:rPr>
              <a:t>) causes a </a:t>
            </a:r>
            <a:r>
              <a:rPr lang="en-US" altLang="zh-CN" dirty="0" smtClean="0">
                <a:latin typeface="FrutigerLTStd-Light"/>
              </a:rPr>
              <a:t>great increase </a:t>
            </a:r>
            <a:r>
              <a:rPr lang="en-US" altLang="zh-CN" dirty="0">
                <a:latin typeface="FrutigerLTStd-Light"/>
              </a:rPr>
              <a:t>in nuclear and overall cell size relative to cells with </a:t>
            </a:r>
            <a:r>
              <a:rPr lang="en-US" altLang="zh-CN" dirty="0" smtClean="0">
                <a:latin typeface="FrutigerLTStd-Light"/>
              </a:rPr>
              <a:t>normal </a:t>
            </a:r>
            <a:r>
              <a:rPr lang="en-US" altLang="zh-CN" dirty="0" err="1" smtClean="0">
                <a:latin typeface="FrutigerLTStd-Light"/>
              </a:rPr>
              <a:t>Akt</a:t>
            </a:r>
            <a:r>
              <a:rPr lang="en-US" altLang="zh-CN" dirty="0" smtClean="0">
                <a:latin typeface="FrutigerLTStd-Light"/>
              </a:rPr>
              <a:t>/PKB </a:t>
            </a:r>
            <a:r>
              <a:rPr lang="en-US" altLang="zh-CN" dirty="0">
                <a:latin typeface="FrutigerLTStd-Light"/>
              </a:rPr>
              <a:t>(</a:t>
            </a:r>
            <a:r>
              <a:rPr lang="en-US" altLang="zh-CN" i="1" dirty="0">
                <a:latin typeface="FrutigerLTStd-LightItalic"/>
              </a:rPr>
              <a:t>lower left</a:t>
            </a:r>
            <a:r>
              <a:rPr lang="en-US" altLang="zh-CN" dirty="0">
                <a:latin typeface="FrutigerLTStd-Light"/>
              </a:rPr>
              <a:t>); similar increases in mammalian cells are </a:t>
            </a:r>
            <a:r>
              <a:rPr lang="en-US" altLang="zh-CN" dirty="0" smtClean="0">
                <a:latin typeface="FrutigerLTStd-Light"/>
              </a:rPr>
              <a:t>also observed </a:t>
            </a:r>
            <a:r>
              <a:rPr lang="en-US" altLang="zh-CN" dirty="0">
                <a:latin typeface="FrutigerLTStd-Light"/>
              </a:rPr>
              <a:t>in response to hyperactive </a:t>
            </a:r>
            <a:r>
              <a:rPr lang="en-US" altLang="zh-CN" dirty="0" err="1">
                <a:latin typeface="FrutigerLTStd-Light"/>
              </a:rPr>
              <a:t>Akt</a:t>
            </a:r>
            <a:r>
              <a:rPr lang="en-US" altLang="zh-CN" dirty="0">
                <a:latin typeface="FrutigerLTStd-Light"/>
              </a:rPr>
              <a:t>/PKB.</a:t>
            </a:r>
            <a:endParaRPr lang="zh-CN" altLang="en-US" dirty="0"/>
          </a:p>
        </p:txBody>
      </p:sp>
      <p:sp>
        <p:nvSpPr>
          <p:cNvPr id="4" name="Rectangle 3"/>
          <p:cNvSpPr/>
          <p:nvPr/>
        </p:nvSpPr>
        <p:spPr>
          <a:xfrm>
            <a:off x="3248040" y="362939"/>
            <a:ext cx="6093335" cy="461665"/>
          </a:xfrm>
          <a:prstGeom prst="rect">
            <a:avLst/>
          </a:prstGeom>
        </p:spPr>
        <p:txBody>
          <a:bodyPr wrap="none">
            <a:spAutoFit/>
          </a:bodyPr>
          <a:lstStyle/>
          <a:p>
            <a:r>
              <a:rPr lang="en-US" altLang="zh-CN" sz="2400" b="1" dirty="0">
                <a:solidFill>
                  <a:srgbClr val="1271FF"/>
                </a:solidFill>
                <a:latin typeface="FrutigerLTStd-Bold"/>
              </a:rPr>
              <a:t>Figure 8.2 </a:t>
            </a:r>
            <a:r>
              <a:rPr lang="en-US" altLang="zh-CN" sz="2400" b="1" dirty="0">
                <a:solidFill>
                  <a:srgbClr val="000000"/>
                </a:solidFill>
                <a:latin typeface="FrutigerLTStd-Bold"/>
              </a:rPr>
              <a:t>Growth versus proliferation</a:t>
            </a:r>
            <a:endParaRPr lang="zh-CN" altLang="en-US" sz="2400" dirty="0"/>
          </a:p>
        </p:txBody>
      </p:sp>
    </p:spTree>
    <p:extLst>
      <p:ext uri="{BB962C8B-B14F-4D97-AF65-F5344CB8AC3E}">
        <p14:creationId xmlns:p14="http://schemas.microsoft.com/office/powerpoint/2010/main" val="2244455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1956</TotalTime>
  <Words>5681</Words>
  <Application>Microsoft Office PowerPoint</Application>
  <PresentationFormat>Widescreen</PresentationFormat>
  <Paragraphs>304</Paragraphs>
  <Slides>76</Slides>
  <Notes>67</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76</vt:i4>
      </vt:variant>
    </vt:vector>
  </HeadingPairs>
  <TitlesOfParts>
    <vt:vector size="95" baseType="lpstr">
      <vt:lpstr>ACaslonPro-Regular</vt:lpstr>
      <vt:lpstr>Arial Unicode MS</vt:lpstr>
      <vt:lpstr>FrutigerLTStd-Bold</vt:lpstr>
      <vt:lpstr>FrutigerLTStd-Light</vt:lpstr>
      <vt:lpstr>FrutigerLTStd-LightItalic</vt:lpstr>
      <vt:lpstr>rial Unicode MS</vt:lpstr>
      <vt:lpstr>TimesNewRomanPS-BoldMT</vt:lpstr>
      <vt:lpstr>TimesNewRomanPSMT</vt:lpstr>
      <vt:lpstr>UtopiaStd-Bold</vt:lpstr>
      <vt:lpstr>UtopiaStd-Italic</vt:lpstr>
      <vt:lpstr>UtopiaStd-Regular</vt:lpstr>
      <vt:lpstr>UtopiaStd-Semibold</vt:lpstr>
      <vt:lpstr>宋体</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226</cp:revision>
  <dcterms:created xsi:type="dcterms:W3CDTF">2016-07-10T08:11:25Z</dcterms:created>
  <dcterms:modified xsi:type="dcterms:W3CDTF">2023-11-14T23:13:08Z</dcterms:modified>
</cp:coreProperties>
</file>